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6" r:id="rId3"/>
    <p:sldId id="260" r:id="rId4"/>
    <p:sldId id="297" r:id="rId5"/>
    <p:sldId id="284" r:id="rId6"/>
    <p:sldId id="285" r:id="rId7"/>
    <p:sldId id="286" r:id="rId8"/>
    <p:sldId id="270" r:id="rId9"/>
    <p:sldId id="261" r:id="rId10"/>
    <p:sldId id="304" r:id="rId11"/>
    <p:sldId id="275" r:id="rId12"/>
    <p:sldId id="302" r:id="rId13"/>
    <p:sldId id="305" r:id="rId14"/>
    <p:sldId id="303" r:id="rId15"/>
    <p:sldId id="306" r:id="rId16"/>
    <p:sldId id="279" r:id="rId17"/>
    <p:sldId id="280" r:id="rId18"/>
    <p:sldId id="281" r:id="rId19"/>
    <p:sldId id="307" r:id="rId20"/>
    <p:sldId id="300" r:id="rId21"/>
    <p:sldId id="308" r:id="rId22"/>
    <p:sldId id="309" r:id="rId23"/>
    <p:sldId id="310" r:id="rId24"/>
    <p:sldId id="311" r:id="rId25"/>
    <p:sldId id="283" r:id="rId26"/>
    <p:sldId id="312" r:id="rId27"/>
    <p:sldId id="313" r:id="rId28"/>
    <p:sldId id="277" r:id="rId29"/>
    <p:sldId id="278" r:id="rId30"/>
    <p:sldId id="290" r:id="rId31"/>
    <p:sldId id="314" r:id="rId3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8" autoAdjust="0"/>
    <p:restoredTop sz="86458" autoAdjust="0"/>
  </p:normalViewPr>
  <p:slideViewPr>
    <p:cSldViewPr>
      <p:cViewPr varScale="1">
        <p:scale>
          <a:sx n="44" d="100"/>
          <a:sy n="44" d="100"/>
        </p:scale>
        <p:origin x="111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0C75B-4B98-43B4-822C-0CCE83E7B03F}" type="datetimeFigureOut">
              <a:rPr lang="en-GB" smtClean="0"/>
              <a:pPr/>
              <a:t>16/07/2014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05CF6-1FAF-48ED-9B41-F6499BF8244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87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D72F598-E31A-4B6A-8D46-39965A53154D}" type="datetimeFigureOut">
              <a:rPr lang="en-GB" smtClean="0"/>
              <a:pPr/>
              <a:t>16/07/2014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D049E4-B86F-47FC-B400-8C9E3C228D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4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075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397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829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0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131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199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860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74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51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0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608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288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A1214-1251-4B6F-8324-7D175DB41C60}" type="slidenum">
              <a:rPr lang="en-GB" smtClean="0">
                <a:ea typeface="ＭＳ Ｐゴシック" pitchFamily="34" charset="-128"/>
              </a:rPr>
              <a:pPr/>
              <a:t>5</a:t>
            </a:fld>
            <a:endParaRPr lang="en-GB" smtClean="0">
              <a:ea typeface="ＭＳ Ｐゴシック" pitchFamily="34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9" y="4734756"/>
            <a:ext cx="4954587" cy="274593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2398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xfrm>
            <a:off x="928689" y="4744279"/>
            <a:ext cx="4954587" cy="279355"/>
          </a:xfrm>
          <a:noFill/>
          <a:ln w="9525"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71913" y="9661568"/>
            <a:ext cx="2940050" cy="279355"/>
          </a:xfrm>
        </p:spPr>
        <p:txBody>
          <a:bodyPr/>
          <a:lstStyle/>
          <a:p>
            <a:pPr>
              <a:defRPr/>
            </a:pPr>
            <a:fld id="{095A7891-6B13-4495-B9A8-EF1E0F11D913}" type="slidenum">
              <a:rPr lang="en-GB" smtClean="0"/>
              <a:pPr>
                <a:defRPr/>
              </a:pPr>
              <a:t>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9563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050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571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049E4-B86F-47FC-B400-8C9E3C228DE3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78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0" y="981075"/>
            <a:ext cx="9140825" cy="0"/>
          </a:xfrm>
          <a:prstGeom prst="lin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0" y="6524625"/>
            <a:ext cx="9140825" cy="0"/>
          </a:xfrm>
          <a:prstGeom prst="lin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pic>
        <p:nvPicPr>
          <p:cNvPr id="4" name="Picture 4" descr="SUTP2995-[Converted]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7375" y="115888"/>
            <a:ext cx="6000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288" y="6524625"/>
            <a:ext cx="828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b="1">
                <a:solidFill>
                  <a:srgbClr val="1D97C3"/>
                </a:solidFill>
                <a:ea typeface="+mn-ea"/>
              </a:rPr>
              <a:t>OSIG</a:t>
            </a:r>
            <a:r>
              <a:rPr lang="en-GB" sz="1400">
                <a:solidFill>
                  <a:srgbClr val="76BEDA"/>
                </a:solidFill>
                <a:ea typeface="+mn-ea"/>
              </a:rPr>
              <a:t> </a:t>
            </a:r>
            <a:r>
              <a:rPr lang="en-GB" sz="1000" i="1">
                <a:ea typeface="+mn-ea"/>
              </a:rPr>
              <a:t>– Offshore Site Investigation &amp; Geotechnics Committee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04250" y="6524625"/>
            <a:ext cx="4318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52CF9E7A-1BA6-417C-8288-1982458D3590}" type="slidenum">
              <a:rPr lang="en-GB" sz="1200">
                <a:ea typeface="+mn-ea"/>
              </a:rPr>
              <a:pPr>
                <a:defRPr/>
              </a:pPr>
              <a:t>‹#›</a:t>
            </a:fld>
            <a:endParaRPr lang="en-GB" sz="1200" dirty="0">
              <a:ea typeface="+mn-ea"/>
            </a:endParaRPr>
          </a:p>
        </p:txBody>
      </p:sp>
      <p:pic>
        <p:nvPicPr>
          <p:cNvPr id="7" name="Picture 15" descr="Senergy surv_geo_rgb med-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938"/>
            <a:ext cx="1249363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333375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333375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696744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395288" y="1268413"/>
            <a:ext cx="4038600" cy="4525962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6288" y="1268413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5288" y="115888"/>
            <a:ext cx="8062912" cy="6056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908175" y="6165850"/>
            <a:ext cx="5257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15888"/>
            <a:ext cx="5487243" cy="573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908175" y="6165850"/>
            <a:ext cx="5257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5888"/>
            <a:ext cx="6696744" cy="573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8175" y="6165850"/>
            <a:ext cx="5257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fld id="{5536C837-FBDB-4BB1-B1C2-2238B506A0B9}" type="datetimeFigureOut">
              <a:rPr lang="en-GB" smtClean="0"/>
              <a:pPr/>
              <a:t>16/07/2014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/>
          <a:p>
            <a:fld id="{4A069FE4-6384-4830-90A4-8B94C42DECA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0499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Line 2"/>
          <p:cNvSpPr>
            <a:spLocks noChangeShapeType="1"/>
          </p:cNvSpPr>
          <p:nvPr/>
        </p:nvSpPr>
        <p:spPr bwMode="auto">
          <a:xfrm>
            <a:off x="0" y="981075"/>
            <a:ext cx="9140825" cy="0"/>
          </a:xfrm>
          <a:prstGeom prst="lin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sp>
        <p:nvSpPr>
          <p:cNvPr id="308227" name="Line 3"/>
          <p:cNvSpPr>
            <a:spLocks noChangeShapeType="1"/>
          </p:cNvSpPr>
          <p:nvPr/>
        </p:nvSpPr>
        <p:spPr bwMode="auto">
          <a:xfrm>
            <a:off x="0" y="6381328"/>
            <a:ext cx="9140825" cy="0"/>
          </a:xfrm>
          <a:prstGeom prst="line">
            <a:avLst/>
          </a:prstGeom>
          <a:noFill/>
          <a:ln w="9525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GB">
              <a:ea typeface="+mn-ea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15616" y="188913"/>
            <a:ext cx="60499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6150" name="Picture 6" descr="SUTP2995-[Converted] (1)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07375" y="115888"/>
            <a:ext cx="6000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1" name="Text Box 7"/>
          <p:cNvSpPr txBox="1">
            <a:spLocks noChangeArrowheads="1"/>
          </p:cNvSpPr>
          <p:nvPr/>
        </p:nvSpPr>
        <p:spPr bwMode="auto">
          <a:xfrm>
            <a:off x="395288" y="6453336"/>
            <a:ext cx="828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b="1" dirty="0">
                <a:solidFill>
                  <a:srgbClr val="167292"/>
                </a:solidFill>
                <a:ea typeface="+mn-ea"/>
              </a:rPr>
              <a:t>OSIG</a:t>
            </a:r>
            <a:r>
              <a:rPr lang="en-GB" sz="1400" dirty="0">
                <a:solidFill>
                  <a:srgbClr val="76BEDA"/>
                </a:solidFill>
                <a:ea typeface="+mn-ea"/>
              </a:rPr>
              <a:t> </a:t>
            </a:r>
            <a:r>
              <a:rPr lang="en-GB" sz="1000" i="1" dirty="0">
                <a:ea typeface="+mn-ea"/>
              </a:rPr>
              <a:t>– Offshore Site Investigation &amp; Geotechnics Committee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4250" y="6524625"/>
            <a:ext cx="4318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09AA922E-BE31-4B06-A97C-9B5859A1E1F8}" type="slidenum">
              <a:rPr lang="en-GB" sz="1200">
                <a:ea typeface="+mn-ea"/>
              </a:rPr>
              <a:pPr>
                <a:defRPr/>
              </a:pPr>
              <a:t>‹#›</a:t>
            </a:fld>
            <a:endParaRPr lang="en-GB" sz="1200" dirty="0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8" r:id="rId15"/>
    <p:sldLayoutId id="2147483689" r:id="rId16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Arial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Arial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Arial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Arial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1D97C3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6BEDA"/>
        </a:buClr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t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sut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google.co.uk/url?sa=i&amp;rct=j&amp;q=&amp;esrc=s&amp;frm=1&amp;source=images&amp;cd=&amp;cad=rja&amp;docid=QG5qTmzvCW5OoM&amp;tbnid=yjAUw93Y27jZkM:&amp;ved=0CAUQjRw&amp;url=http://www.londonarray.com/news-developments/construction-updates/&amp;ei=JQdLUsW2NISX1AWrloHoBQ&amp;bvm=bv.53371865,d.d2k&amp;psig=AFQjCNFBVkrifIMhpXkIZB_44hgVNIRIwA&amp;ust=1380735125676230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www.google.co.uk/url?sa=i&amp;rct=j&amp;q=&amp;esrc=s&amp;frm=1&amp;source=images&amp;cd=&amp;cad=rja&amp;docid=3TYl9W8mREfSoM&amp;tbnid=fck0azdH3YSiYM:&amp;ved=0CAUQjRw&amp;url=http://www.oregonwave.org/tag/offshore-wind/&amp;ei=BUJNUrWICLSo0wWmwoHoAg&amp;bvm=bv.53537100,d.d2k&amp;psig=AFQjCNFzqWavpg1otDcsk-6J8cuw-uek4w&amp;ust=1380881117790403" TargetMode="Externa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2348880"/>
            <a:ext cx="8229600" cy="2880320"/>
          </a:xfrm>
        </p:spPr>
        <p:txBody>
          <a:bodyPr>
            <a:noAutofit/>
          </a:bodyPr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GB" sz="2800" dirty="0" smtClean="0">
                <a:solidFill>
                  <a:schemeClr val="tx1"/>
                </a:solidFill>
                <a:effectLst/>
              </a:rPr>
            </a:br>
            <a:r>
              <a:rPr lang="en-GB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en-GB" sz="2800" dirty="0" smtClean="0">
                <a:solidFill>
                  <a:schemeClr val="tx1"/>
                </a:solidFill>
                <a:effectLst/>
              </a:rPr>
            </a:br>
            <a:r>
              <a:rPr lang="en-GB" sz="2400" dirty="0" smtClean="0">
                <a:solidFill>
                  <a:schemeClr val="tx1"/>
                </a:solidFill>
                <a:effectLst/>
              </a:rPr>
              <a:t>GUIDANCE NOTES</a:t>
            </a:r>
            <a:br>
              <a:rPr lang="en-GB" sz="2400" dirty="0" smtClean="0">
                <a:solidFill>
                  <a:schemeClr val="tx1"/>
                </a:solidFill>
                <a:effectLst/>
              </a:rPr>
            </a:br>
            <a:r>
              <a:rPr lang="en-GB" sz="2400" dirty="0" smtClean="0">
                <a:solidFill>
                  <a:schemeClr val="tx1"/>
                </a:solidFill>
                <a:effectLst/>
              </a:rPr>
              <a:t>for the planning and execution of geophysical &amp; geotechnical ground investigations</a:t>
            </a:r>
            <a:br>
              <a:rPr lang="en-GB" sz="2400" dirty="0" smtClean="0">
                <a:solidFill>
                  <a:schemeClr val="tx1"/>
                </a:solidFill>
                <a:effectLst/>
              </a:rPr>
            </a:br>
            <a:r>
              <a:rPr lang="en-GB" sz="2400" dirty="0" smtClean="0">
                <a:solidFill>
                  <a:schemeClr val="tx1"/>
                </a:solidFill>
                <a:effectLst/>
              </a:rPr>
              <a:t>FOR</a:t>
            </a:r>
            <a:br>
              <a:rPr lang="en-GB" sz="2400" dirty="0" smtClean="0">
                <a:solidFill>
                  <a:schemeClr val="tx1"/>
                </a:solidFill>
                <a:effectLst/>
              </a:rPr>
            </a:br>
            <a:r>
              <a:rPr lang="en-GB" sz="2400" dirty="0" smtClean="0">
                <a:solidFill>
                  <a:schemeClr val="tx1"/>
                </a:solidFill>
                <a:effectLst/>
              </a:rPr>
              <a:t>OFFSHORE RENEWABLE</a:t>
            </a:r>
            <a:br>
              <a:rPr lang="en-GB" sz="2400" dirty="0" smtClean="0">
                <a:solidFill>
                  <a:schemeClr val="tx1"/>
                </a:solidFill>
                <a:effectLst/>
              </a:rPr>
            </a:br>
            <a:r>
              <a:rPr lang="en-GB" sz="2400" dirty="0" smtClean="0">
                <a:solidFill>
                  <a:schemeClr val="tx1"/>
                </a:solidFill>
                <a:effectLst/>
              </a:rPr>
              <a:t>ENERGY developments</a:t>
            </a:r>
            <a:br>
              <a:rPr lang="en-GB" sz="2400" dirty="0" smtClean="0">
                <a:solidFill>
                  <a:schemeClr val="tx1"/>
                </a:solidFill>
                <a:effectLst/>
              </a:rPr>
            </a:br>
            <a:r>
              <a:rPr lang="en-GB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en-GB" sz="2400" dirty="0" smtClean="0">
                <a:solidFill>
                  <a:schemeClr val="tx1"/>
                </a:solidFill>
                <a:effectLst/>
              </a:rPr>
            </a:br>
            <a:r>
              <a:rPr lang="en-GB" sz="2400" dirty="0" smtClean="0">
                <a:solidFill>
                  <a:schemeClr val="tx1"/>
                </a:solidFill>
                <a:effectLst/>
              </a:rPr>
              <a:t>Launch at </a:t>
            </a:r>
            <a:r>
              <a:rPr lang="en-GB" sz="2400" dirty="0" err="1" smtClean="0">
                <a:solidFill>
                  <a:schemeClr val="tx1"/>
                </a:solidFill>
                <a:effectLst/>
              </a:rPr>
              <a:t>lloyd’s</a:t>
            </a:r>
            <a:r>
              <a:rPr lang="en-GB" sz="2400" dirty="0" smtClean="0">
                <a:solidFill>
                  <a:schemeClr val="tx1"/>
                </a:solidFill>
                <a:effectLst/>
              </a:rPr>
              <a:t> register, </a:t>
            </a:r>
            <a:r>
              <a:rPr lang="en-GB" sz="2400" dirty="0" err="1" smtClean="0">
                <a:solidFill>
                  <a:schemeClr val="tx1"/>
                </a:solidFill>
                <a:effectLst/>
              </a:rPr>
              <a:t>london</a:t>
            </a:r>
            <a:r>
              <a:rPr lang="en-GB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en-GB" sz="2400" dirty="0" smtClean="0">
                <a:solidFill>
                  <a:schemeClr val="tx1"/>
                </a:solidFill>
                <a:effectLst/>
              </a:rPr>
            </a:br>
            <a:r>
              <a:rPr lang="en-GB" sz="2400" dirty="0" smtClean="0">
                <a:solidFill>
                  <a:schemeClr val="tx1"/>
                </a:solidFill>
                <a:effectLst/>
              </a:rPr>
              <a:t>Monday 14</a:t>
            </a:r>
            <a:r>
              <a:rPr lang="en-GB" sz="2400" baseline="30000" dirty="0" smtClean="0">
                <a:solidFill>
                  <a:schemeClr val="tx1"/>
                </a:solidFill>
                <a:effectLst/>
              </a:rPr>
              <a:t>th</a:t>
            </a:r>
            <a:r>
              <a:rPr lang="en-GB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/>
              </a:rPr>
              <a:t>july</a:t>
            </a:r>
            <a:r>
              <a:rPr lang="en-GB" sz="2400" dirty="0" smtClean="0">
                <a:solidFill>
                  <a:schemeClr val="tx1"/>
                </a:solidFill>
                <a:effectLst/>
              </a:rPr>
              <a:t> 2014</a:t>
            </a:r>
            <a:br>
              <a:rPr lang="en-GB" sz="2400" dirty="0" smtClean="0">
                <a:solidFill>
                  <a:schemeClr val="tx1"/>
                </a:solidFill>
                <a:effectLst/>
              </a:rPr>
            </a:br>
            <a:endParaRPr lang="en-GB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013176"/>
            <a:ext cx="8064896" cy="1296144"/>
          </a:xfrm>
        </p:spPr>
        <p:txBody>
          <a:bodyPr>
            <a:normAutofit fontScale="92500" lnSpcReduction="20000"/>
          </a:bodyPr>
          <a:lstStyle/>
          <a:p>
            <a:pPr algn="l"/>
            <a:endParaRPr lang="en-GB" sz="2000" dirty="0" smtClean="0"/>
          </a:p>
          <a:p>
            <a:r>
              <a:rPr lang="en-GB" sz="2000" b="1" dirty="0" smtClean="0"/>
              <a:t>Offshore Site Investigation &amp; Geotechnics Sub-Committee - SUT </a:t>
            </a:r>
          </a:p>
          <a:p>
            <a:pPr algn="l"/>
            <a:endParaRPr lang="en-GB" sz="2000" b="1" dirty="0" smtClean="0"/>
          </a:p>
          <a:p>
            <a:r>
              <a:rPr lang="en-GB" sz="2000" b="1" dirty="0" smtClean="0"/>
              <a:t>Mick Cook - Mick Cook Limited – Chairman</a:t>
            </a:r>
          </a:p>
          <a:p>
            <a:pPr algn="l"/>
            <a:endParaRPr lang="en-GB" sz="2000" b="1" dirty="0" smtClean="0"/>
          </a:p>
        </p:txBody>
      </p:sp>
      <p:pic>
        <p:nvPicPr>
          <p:cNvPr id="5" name="Picture 4" descr="SUT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188640"/>
            <a:ext cx="975882" cy="1297686"/>
          </a:xfrm>
          <a:prstGeom prst="rect">
            <a:avLst/>
          </a:prstGeom>
        </p:spPr>
      </p:pic>
      <p:pic>
        <p:nvPicPr>
          <p:cNvPr id="7" name="Picture 6" descr="MCL LOGO STRAP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691680" cy="93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23377" y="1455420"/>
          <a:ext cx="5897245" cy="3947160"/>
        </p:xfrm>
        <a:graphic>
          <a:graphicData uri="http://schemas.openxmlformats.org/drawingml/2006/table">
            <a:tbl>
              <a:tblPr/>
              <a:tblGrid>
                <a:gridCol w="2948305"/>
                <a:gridCol w="2948940"/>
              </a:tblGrid>
              <a:tr h="1973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73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6564" name="Picture 9" descr="SNV308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780928"/>
            <a:ext cx="2171328" cy="1643167"/>
          </a:xfrm>
          <a:prstGeom prst="rect">
            <a:avLst/>
          </a:prstGeom>
          <a:noFill/>
        </p:spPr>
      </p:pic>
      <p:pic>
        <p:nvPicPr>
          <p:cNvPr id="66563" name="Picture 7" descr="IMG_1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80928"/>
            <a:ext cx="2160240" cy="1616555"/>
          </a:xfrm>
          <a:prstGeom prst="rect">
            <a:avLst/>
          </a:prstGeom>
          <a:noFill/>
        </p:spPr>
      </p:pic>
      <p:pic>
        <p:nvPicPr>
          <p:cNvPr id="66562" name="Picture 5" descr="IMG_04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4510" y="4581128"/>
            <a:ext cx="2204562" cy="1549152"/>
          </a:xfrm>
          <a:prstGeom prst="rect">
            <a:avLst/>
          </a:prstGeom>
          <a:noFill/>
        </p:spPr>
      </p:pic>
      <p:pic>
        <p:nvPicPr>
          <p:cNvPr id="66561" name="Picture 2" descr="P1000261 (3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4585621"/>
            <a:ext cx="2232248" cy="1535134"/>
          </a:xfrm>
          <a:prstGeom prst="rect">
            <a:avLst/>
          </a:prstGeom>
          <a:noFill/>
        </p:spPr>
      </p:pic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206084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-1150965"/>
            <a:ext cx="91440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b="1" dirty="0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OFFSHORE SITE INVESTIGATION AND GEOTECHNICS COMMITTEE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GUIDANCE NOTES FOR THE PLANNING AND EXECUTION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OF GEOPHYSICAL AND GEOTECHNICAL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GROUND INVESTIGATIONS FOR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OFFSHORE RENEWABLE ENERGY DEVELOPMENTS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( May 2014)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2495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Calibri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Introduction</a:t>
            </a:r>
          </a:p>
          <a:p>
            <a:r>
              <a:rPr lang="en-GB" dirty="0" smtClean="0"/>
              <a:t>Part 1 - Planning</a:t>
            </a:r>
          </a:p>
          <a:p>
            <a:pPr lvl="1"/>
            <a:r>
              <a:rPr lang="en-GB" dirty="0" smtClean="0"/>
              <a:t>Managing geological and geotechnical risk</a:t>
            </a:r>
          </a:p>
          <a:p>
            <a:pPr lvl="1"/>
            <a:r>
              <a:rPr lang="en-GB" dirty="0" smtClean="0"/>
              <a:t>The ground model</a:t>
            </a:r>
          </a:p>
          <a:p>
            <a:pPr lvl="1"/>
            <a:r>
              <a:rPr lang="en-GB" dirty="0" smtClean="0"/>
              <a:t>Planning and offshore ground investigation</a:t>
            </a:r>
          </a:p>
          <a:p>
            <a:r>
              <a:rPr lang="en-GB" dirty="0" smtClean="0"/>
              <a:t>Part 2 - Execution</a:t>
            </a:r>
          </a:p>
          <a:p>
            <a:pPr lvl="1"/>
            <a:r>
              <a:rPr lang="en-GB" dirty="0" smtClean="0"/>
              <a:t>General</a:t>
            </a:r>
          </a:p>
          <a:p>
            <a:pPr lvl="1"/>
            <a:r>
              <a:rPr lang="en-GB" dirty="0" smtClean="0"/>
              <a:t>Geophysical investigation</a:t>
            </a:r>
          </a:p>
          <a:p>
            <a:pPr lvl="1"/>
            <a:r>
              <a:rPr lang="en-GB" dirty="0" smtClean="0"/>
              <a:t>Geotechnical investigation</a:t>
            </a:r>
          </a:p>
          <a:p>
            <a:pPr lvl="1"/>
            <a:r>
              <a:rPr lang="en-GB" dirty="0" smtClean="0"/>
              <a:t>Positioning</a:t>
            </a:r>
          </a:p>
          <a:p>
            <a:pPr lvl="1"/>
            <a:r>
              <a:rPr lang="en-GB" dirty="0" smtClean="0"/>
              <a:t>Data integration, interpretation &amp; reporting</a:t>
            </a:r>
          </a:p>
          <a:p>
            <a:r>
              <a:rPr lang="en-GB" dirty="0" smtClean="0"/>
              <a:t>Glossary</a:t>
            </a:r>
          </a:p>
          <a:p>
            <a:r>
              <a:rPr lang="en-GB" dirty="0" smtClean="0"/>
              <a:t>Appendices</a:t>
            </a:r>
          </a:p>
          <a:p>
            <a:pPr lvl="1"/>
            <a:r>
              <a:rPr lang="en-GB" dirty="0" smtClean="0"/>
              <a:t>References, Codes, Standards and Guidance Notes</a:t>
            </a:r>
          </a:p>
          <a:p>
            <a:pPr lvl="1"/>
            <a:r>
              <a:rPr lang="en-GB" dirty="0" smtClean="0"/>
              <a:t>Geohazards</a:t>
            </a:r>
          </a:p>
          <a:p>
            <a:pPr lvl="1"/>
            <a:r>
              <a:rPr lang="en-GB" dirty="0" smtClean="0"/>
              <a:t>Geotechnical testing methods</a:t>
            </a:r>
          </a:p>
          <a:p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 Part structure – Planning &amp; Execution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400" dirty="0" smtClean="0"/>
              <a:t>Part 1 – Planning – this section presents a strategy that developers are recommended to follow in the planning of ground investigations and is aimed at practitioners with minimal experience of geophysical and geotechnical investigations.</a:t>
            </a:r>
          </a:p>
          <a:p>
            <a:pPr lvl="0"/>
            <a:endParaRPr lang="en-GB" sz="2400" dirty="0" smtClean="0"/>
          </a:p>
          <a:p>
            <a:pPr lvl="0"/>
            <a:r>
              <a:rPr lang="en-GB" sz="2400" dirty="0" smtClean="0"/>
              <a:t>Part 2 – Execution – this section presents key aspects that should be considered when performing such ground investigations. It is aimed at readers actively involved in the day-to-day management and application of ground investigations and is designed as an </a:t>
            </a:r>
            <a:r>
              <a:rPr lang="en-GB" sz="2400" i="1" dirty="0" smtClean="0"/>
              <a:t>aide-</a:t>
            </a:r>
            <a:r>
              <a:rPr lang="en-GB" sz="2400" i="1" dirty="0" err="1" smtClean="0"/>
              <a:t>mémoire</a:t>
            </a:r>
            <a:r>
              <a:rPr lang="en-GB" sz="2400" i="1" dirty="0" smtClean="0"/>
              <a:t>.</a:t>
            </a: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 </a:t>
            </a:r>
          </a:p>
          <a:p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16824" cy="647700"/>
          </a:xfrm>
        </p:spPr>
        <p:txBody>
          <a:bodyPr/>
          <a:lstStyle/>
          <a:p>
            <a:r>
              <a:rPr lang="en-GB" sz="2000" dirty="0" smtClean="0"/>
              <a:t>Managing geological and geotechnical risk – Section 2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Central to project viability</a:t>
            </a:r>
          </a:p>
          <a:p>
            <a:pPr lvl="1"/>
            <a:r>
              <a:rPr lang="en-GB" dirty="0" smtClean="0"/>
              <a:t>Costs</a:t>
            </a:r>
          </a:p>
          <a:p>
            <a:pPr lvl="1"/>
            <a:r>
              <a:rPr lang="en-GB" dirty="0" smtClean="0"/>
              <a:t>Design</a:t>
            </a:r>
          </a:p>
          <a:p>
            <a:pPr lvl="1"/>
            <a:r>
              <a:rPr lang="en-GB" dirty="0" smtClean="0"/>
              <a:t>Schedules</a:t>
            </a:r>
          </a:p>
          <a:p>
            <a:pPr lvl="1"/>
            <a:r>
              <a:rPr lang="en-GB" dirty="0" smtClean="0"/>
              <a:t>Construction methodologies</a:t>
            </a:r>
          </a:p>
          <a:p>
            <a:pPr lvl="1"/>
            <a:r>
              <a:rPr lang="en-GB" dirty="0" smtClean="0"/>
              <a:t>H &amp; S</a:t>
            </a:r>
          </a:p>
          <a:p>
            <a:pPr lvl="1"/>
            <a:r>
              <a:rPr lang="en-GB" dirty="0" smtClean="0"/>
              <a:t>Environmental issues</a:t>
            </a:r>
          </a:p>
          <a:p>
            <a:r>
              <a:rPr lang="en-GB" dirty="0" smtClean="0"/>
              <a:t>Reference to Clayton (2001) – why are ground related risks so high</a:t>
            </a:r>
          </a:p>
          <a:p>
            <a:r>
              <a:rPr lang="en-GB" dirty="0" smtClean="0"/>
              <a:t>Typical hazards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82674"/>
            <a:ext cx="8064896" cy="508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Hazards and their impact – Appendix 2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ground model – Section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Iterative and continuous process throughout life cycle</a:t>
            </a:r>
          </a:p>
          <a:p>
            <a:r>
              <a:rPr lang="en-GB" dirty="0" smtClean="0"/>
              <a:t>Level of risk inversely proportional to level of knowledge</a:t>
            </a:r>
          </a:p>
          <a:p>
            <a:r>
              <a:rPr lang="en-GB" dirty="0" smtClean="0"/>
              <a:t>What is a ground model</a:t>
            </a:r>
          </a:p>
          <a:p>
            <a:r>
              <a:rPr lang="en-GB" dirty="0" smtClean="0"/>
              <a:t>Use of the ground model</a:t>
            </a:r>
          </a:p>
          <a:p>
            <a:r>
              <a:rPr lang="en-GB" dirty="0" smtClean="0"/>
              <a:t>Development of the ground model</a:t>
            </a:r>
          </a:p>
          <a:p>
            <a:r>
              <a:rPr lang="en-GB" dirty="0" smtClean="0"/>
              <a:t>Desk study</a:t>
            </a:r>
          </a:p>
          <a:p>
            <a:r>
              <a:rPr lang="en-GB" dirty="0" smtClean="0"/>
              <a:t>Ground investigation programme</a:t>
            </a:r>
          </a:p>
          <a:p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typical process of understanding ground conditions – Figure 1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/>
          <a:srcRect b="5035"/>
          <a:stretch/>
        </p:blipFill>
        <p:spPr bwMode="auto">
          <a:xfrm>
            <a:off x="1115616" y="1272540"/>
            <a:ext cx="6768752" cy="48207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632848" cy="647700"/>
          </a:xfrm>
        </p:spPr>
        <p:txBody>
          <a:bodyPr/>
          <a:lstStyle/>
          <a:p>
            <a:r>
              <a:rPr lang="en-GB" dirty="0" smtClean="0"/>
              <a:t>Example ground investigation process flowchart for an offshore wind development – Figure 2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7"/>
            <a:ext cx="8496944" cy="5073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632848" cy="647700"/>
          </a:xfrm>
        </p:spPr>
        <p:txBody>
          <a:bodyPr/>
          <a:lstStyle/>
          <a:p>
            <a:r>
              <a:rPr lang="en-GB" dirty="0" smtClean="0"/>
              <a:t>Example timeline for an offshore wind farm project. Site investigation phase – Figure 3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3"/>
            <a:ext cx="77048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920880" cy="647700"/>
          </a:xfrm>
        </p:spPr>
        <p:txBody>
          <a:bodyPr/>
          <a:lstStyle/>
          <a:p>
            <a:r>
              <a:rPr lang="en-GB" sz="2000" dirty="0" smtClean="0"/>
              <a:t>Planning an offshore ground investigation – Section 4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Aims and objectives</a:t>
            </a:r>
          </a:p>
          <a:p>
            <a:pPr lvl="1"/>
            <a:r>
              <a:rPr lang="en-GB" dirty="0" smtClean="0"/>
              <a:t>End users/stakeholders</a:t>
            </a:r>
          </a:p>
          <a:p>
            <a:pPr lvl="1"/>
            <a:r>
              <a:rPr lang="en-GB" dirty="0" smtClean="0"/>
              <a:t>Design codes/national standards</a:t>
            </a:r>
          </a:p>
          <a:p>
            <a:r>
              <a:rPr lang="en-GB" dirty="0" smtClean="0"/>
              <a:t>Type of investigation</a:t>
            </a:r>
          </a:p>
          <a:p>
            <a:r>
              <a:rPr lang="en-GB" dirty="0" smtClean="0"/>
              <a:t>Scope of investigation</a:t>
            </a:r>
          </a:p>
          <a:p>
            <a:pPr lvl="1"/>
            <a:r>
              <a:rPr lang="en-GB" dirty="0" smtClean="0"/>
              <a:t>Generator and sub-station foundations</a:t>
            </a:r>
          </a:p>
          <a:p>
            <a:pPr lvl="1"/>
            <a:r>
              <a:rPr lang="en-GB" dirty="0" smtClean="0"/>
              <a:t>Installation and maintenance</a:t>
            </a:r>
          </a:p>
          <a:p>
            <a:pPr lvl="1"/>
            <a:r>
              <a:rPr lang="en-GB" dirty="0" smtClean="0"/>
              <a:t>Inter-array cables</a:t>
            </a:r>
          </a:p>
          <a:p>
            <a:pPr lvl="1"/>
            <a:r>
              <a:rPr lang="en-GB" dirty="0" smtClean="0"/>
              <a:t>Export cables</a:t>
            </a:r>
          </a:p>
          <a:p>
            <a:pPr lvl="1"/>
            <a:r>
              <a:rPr lang="en-GB" dirty="0" smtClean="0"/>
              <a:t>Shore crossings</a:t>
            </a:r>
          </a:p>
          <a:p>
            <a:pPr lvl="1"/>
            <a:r>
              <a:rPr lang="en-GB" dirty="0" smtClean="0"/>
              <a:t>Data collection structures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Guidance Notes - Chronology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Originally commenced 2005</a:t>
            </a:r>
          </a:p>
          <a:p>
            <a:r>
              <a:rPr lang="en-GB" dirty="0" smtClean="0"/>
              <a:t>Re-commenced Sept’ 2011</a:t>
            </a:r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draft issued for review Aug’ 2012</a:t>
            </a:r>
          </a:p>
          <a:p>
            <a:r>
              <a:rPr lang="en-GB" dirty="0" smtClean="0"/>
              <a:t>Review meeting at TCE Sept’ 2012</a:t>
            </a:r>
          </a:p>
          <a:p>
            <a:r>
              <a:rPr lang="en-GB" dirty="0" smtClean="0"/>
              <a:t>Feedback incorporated and document re-structured</a:t>
            </a:r>
          </a:p>
          <a:p>
            <a:r>
              <a:rPr lang="en-GB" dirty="0" smtClean="0"/>
              <a:t>Draft 2 issued for comment April 2013</a:t>
            </a:r>
          </a:p>
          <a:p>
            <a:r>
              <a:rPr lang="en-GB" dirty="0" smtClean="0"/>
              <a:t>Feedback incorporated</a:t>
            </a:r>
          </a:p>
          <a:p>
            <a:r>
              <a:rPr lang="en-GB" dirty="0" smtClean="0"/>
              <a:t>Document finalised and prepared for printing May 2014</a:t>
            </a:r>
          </a:p>
          <a:p>
            <a:r>
              <a:rPr lang="en-GB" dirty="0" smtClean="0"/>
              <a:t>Launch July 14</a:t>
            </a:r>
            <a:r>
              <a:rPr lang="en-GB" baseline="30000" dirty="0" smtClean="0"/>
              <a:t>th</a:t>
            </a:r>
            <a:r>
              <a:rPr lang="en-GB" dirty="0" smtClean="0"/>
              <a:t> 2014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</a:t>
            </a:r>
            <a:r>
              <a:rPr lang="en-GB" dirty="0" err="1" smtClean="0"/>
              <a:t>vs</a:t>
            </a:r>
            <a:r>
              <a:rPr lang="en-GB" dirty="0" smtClean="0"/>
              <a:t> Geotechnical</a:t>
            </a:r>
            <a:endParaRPr lang="en-GB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067" y="2135188"/>
            <a:ext cx="7674227" cy="323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 2 – Execution, General – Section 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HS&amp;E</a:t>
            </a:r>
          </a:p>
          <a:p>
            <a:r>
              <a:rPr lang="en-GB" dirty="0" smtClean="0"/>
              <a:t>Competent personnel</a:t>
            </a:r>
          </a:p>
          <a:p>
            <a:r>
              <a:rPr lang="en-GB" dirty="0" smtClean="0"/>
              <a:t>Developer’s representatives</a:t>
            </a:r>
          </a:p>
          <a:p>
            <a:r>
              <a:rPr lang="en-GB" dirty="0" smtClean="0"/>
              <a:t>Contractor and vessel/rig selection</a:t>
            </a:r>
          </a:p>
          <a:p>
            <a:r>
              <a:rPr lang="en-GB" dirty="0" smtClean="0"/>
              <a:t>Data and information management</a:t>
            </a:r>
          </a:p>
          <a:p>
            <a:pPr lvl="1"/>
            <a:r>
              <a:rPr lang="en-GB" dirty="0" smtClean="0"/>
              <a:t>Geospatial data provision</a:t>
            </a:r>
          </a:p>
          <a:p>
            <a:pPr lvl="1"/>
            <a:r>
              <a:rPr lang="en-GB" dirty="0" smtClean="0"/>
              <a:t>Standards</a:t>
            </a:r>
          </a:p>
          <a:p>
            <a:r>
              <a:rPr lang="en-GB" dirty="0" smtClean="0"/>
              <a:t>Offshore data processing, analysis and interpretation</a:t>
            </a:r>
          </a:p>
          <a:p>
            <a:r>
              <a:rPr lang="en-GB" dirty="0" smtClean="0"/>
              <a:t>Developer/contractor liaison</a:t>
            </a:r>
          </a:p>
          <a:p>
            <a:pPr lvl="1">
              <a:buNone/>
            </a:pP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Geophysical investigation – Section 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Reference to other guidance notes</a:t>
            </a:r>
          </a:p>
          <a:p>
            <a:r>
              <a:rPr lang="en-GB" dirty="0" smtClean="0"/>
              <a:t>Equipment used, application, operational issues and constraints</a:t>
            </a:r>
          </a:p>
          <a:p>
            <a:r>
              <a:rPr lang="en-GB" dirty="0" smtClean="0"/>
              <a:t>Sub-bottom profiling systems</a:t>
            </a:r>
          </a:p>
          <a:p>
            <a:r>
              <a:rPr lang="en-GB" dirty="0" smtClean="0"/>
              <a:t>Time/depth conversion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48872" cy="647700"/>
          </a:xfrm>
        </p:spPr>
        <p:txBody>
          <a:bodyPr/>
          <a:lstStyle/>
          <a:p>
            <a:r>
              <a:rPr lang="en-GB" sz="2000" dirty="0" smtClean="0"/>
              <a:t>Schematic layout of geophysical equipment – Figure 4</a:t>
            </a:r>
            <a:endParaRPr lang="en-GB" sz="2000" dirty="0"/>
          </a:p>
        </p:txBody>
      </p:sp>
      <p:pic>
        <p:nvPicPr>
          <p:cNvPr id="4" name="Content Placeholder 3" descr="Survey Spread - 3D v2.0.0 RGB-01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413"/>
            <a:ext cx="6840760" cy="4525962"/>
          </a:xfrm>
        </p:spPr>
      </p:pic>
      <p:sp>
        <p:nvSpPr>
          <p:cNvPr id="5" name="TextBox 4"/>
          <p:cNvSpPr txBox="1"/>
          <p:nvPr/>
        </p:nvSpPr>
        <p:spPr>
          <a:xfrm>
            <a:off x="5796136" y="609329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Courtesy Osiris Projects</a:t>
            </a:r>
            <a:endParaRPr lang="en-GB" sz="1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Geotechnical investigation – Section 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Scope of geotechnical works</a:t>
            </a:r>
          </a:p>
          <a:p>
            <a:r>
              <a:rPr lang="en-GB" dirty="0" smtClean="0"/>
              <a:t>Advantages/disadvantages vessel/rig types – Table 4</a:t>
            </a:r>
          </a:p>
          <a:p>
            <a:r>
              <a:rPr lang="en-GB" dirty="0" smtClean="0"/>
              <a:t>Data coverage – example best practice geotechnical work scopes for different foundation types and construction vessels – Table 5</a:t>
            </a:r>
          </a:p>
          <a:p>
            <a:r>
              <a:rPr lang="en-GB" dirty="0" smtClean="0"/>
              <a:t>Geotechnical data requirements</a:t>
            </a:r>
          </a:p>
          <a:p>
            <a:r>
              <a:rPr lang="en-GB" dirty="0" smtClean="0"/>
              <a:t>Types of sampling and </a:t>
            </a:r>
            <a:r>
              <a:rPr lang="en-GB" i="1" dirty="0" smtClean="0"/>
              <a:t>in situ </a:t>
            </a:r>
            <a:r>
              <a:rPr lang="en-GB" dirty="0" smtClean="0"/>
              <a:t>test data – Table 6</a:t>
            </a:r>
          </a:p>
          <a:p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056784" cy="647700"/>
          </a:xfrm>
        </p:spPr>
        <p:txBody>
          <a:bodyPr/>
          <a:lstStyle/>
          <a:p>
            <a:r>
              <a:rPr lang="en-GB" dirty="0" smtClean="0"/>
              <a:t>Structure and foundation types – Figure 5</a:t>
            </a:r>
            <a:endParaRPr lang="en-GB" dirty="0"/>
          </a:p>
        </p:txBody>
      </p:sp>
      <p:grpSp>
        <p:nvGrpSpPr>
          <p:cNvPr id="271" name="Group 270"/>
          <p:cNvGrpSpPr/>
          <p:nvPr/>
        </p:nvGrpSpPr>
        <p:grpSpPr>
          <a:xfrm>
            <a:off x="679699" y="2204864"/>
            <a:ext cx="7564709" cy="2880320"/>
            <a:chOff x="251520" y="4077072"/>
            <a:chExt cx="6700613" cy="2376264"/>
          </a:xfrm>
        </p:grpSpPr>
        <p:sp>
          <p:nvSpPr>
            <p:cNvPr id="272" name="Freeform 271"/>
            <p:cNvSpPr/>
            <p:nvPr/>
          </p:nvSpPr>
          <p:spPr>
            <a:xfrm>
              <a:off x="251520" y="5292554"/>
              <a:ext cx="5798820" cy="109538"/>
            </a:xfrm>
            <a:custGeom>
              <a:avLst/>
              <a:gdLst>
                <a:gd name="connsiteX0" fmla="*/ 0 w 4379917"/>
                <a:gd name="connsiteY0" fmla="*/ 26246 h 112048"/>
                <a:gd name="connsiteX1" fmla="*/ 53340 w 4379917"/>
                <a:gd name="connsiteY1" fmla="*/ 60536 h 112048"/>
                <a:gd name="connsiteX2" fmla="*/ 102870 w 4379917"/>
                <a:gd name="connsiteY2" fmla="*/ 41486 h 112048"/>
                <a:gd name="connsiteX3" fmla="*/ 213360 w 4379917"/>
                <a:gd name="connsiteY3" fmla="*/ 68156 h 112048"/>
                <a:gd name="connsiteX4" fmla="*/ 285750 w 4379917"/>
                <a:gd name="connsiteY4" fmla="*/ 60536 h 112048"/>
                <a:gd name="connsiteX5" fmla="*/ 320040 w 4379917"/>
                <a:gd name="connsiteY5" fmla="*/ 26246 h 112048"/>
                <a:gd name="connsiteX6" fmla="*/ 392430 w 4379917"/>
                <a:gd name="connsiteY6" fmla="*/ 52916 h 112048"/>
                <a:gd name="connsiteX7" fmla="*/ 468630 w 4379917"/>
                <a:gd name="connsiteY7" fmla="*/ 79586 h 112048"/>
                <a:gd name="connsiteX8" fmla="*/ 567690 w 4379917"/>
                <a:gd name="connsiteY8" fmla="*/ 49106 h 112048"/>
                <a:gd name="connsiteX9" fmla="*/ 651510 w 4379917"/>
                <a:gd name="connsiteY9" fmla="*/ 18626 h 112048"/>
                <a:gd name="connsiteX10" fmla="*/ 704850 w 4379917"/>
                <a:gd name="connsiteY10" fmla="*/ 37676 h 112048"/>
                <a:gd name="connsiteX11" fmla="*/ 777240 w 4379917"/>
                <a:gd name="connsiteY11" fmla="*/ 60536 h 112048"/>
                <a:gd name="connsiteX12" fmla="*/ 834390 w 4379917"/>
                <a:gd name="connsiteY12" fmla="*/ 68156 h 112048"/>
                <a:gd name="connsiteX13" fmla="*/ 925830 w 4379917"/>
                <a:gd name="connsiteY13" fmla="*/ 60536 h 112048"/>
                <a:gd name="connsiteX14" fmla="*/ 990600 w 4379917"/>
                <a:gd name="connsiteY14" fmla="*/ 37676 h 112048"/>
                <a:gd name="connsiteX15" fmla="*/ 1047750 w 4379917"/>
                <a:gd name="connsiteY15" fmla="*/ 49106 h 112048"/>
                <a:gd name="connsiteX16" fmla="*/ 1101090 w 4379917"/>
                <a:gd name="connsiteY16" fmla="*/ 75776 h 112048"/>
                <a:gd name="connsiteX17" fmla="*/ 1203960 w 4379917"/>
                <a:gd name="connsiteY17" fmla="*/ 91016 h 112048"/>
                <a:gd name="connsiteX18" fmla="*/ 1253490 w 4379917"/>
                <a:gd name="connsiteY18" fmla="*/ 79586 h 112048"/>
                <a:gd name="connsiteX19" fmla="*/ 1379220 w 4379917"/>
                <a:gd name="connsiteY19" fmla="*/ 22436 h 112048"/>
                <a:gd name="connsiteX20" fmla="*/ 1424940 w 4379917"/>
                <a:gd name="connsiteY20" fmla="*/ 18626 h 112048"/>
                <a:gd name="connsiteX21" fmla="*/ 1508760 w 4379917"/>
                <a:gd name="connsiteY21" fmla="*/ 37676 h 112048"/>
                <a:gd name="connsiteX22" fmla="*/ 1623060 w 4379917"/>
                <a:gd name="connsiteY22" fmla="*/ 64346 h 112048"/>
                <a:gd name="connsiteX23" fmla="*/ 1855470 w 4379917"/>
                <a:gd name="connsiteY23" fmla="*/ 71966 h 112048"/>
                <a:gd name="connsiteX24" fmla="*/ 1950720 w 4379917"/>
                <a:gd name="connsiteY24" fmla="*/ 37676 h 112048"/>
                <a:gd name="connsiteX25" fmla="*/ 2019300 w 4379917"/>
                <a:gd name="connsiteY25" fmla="*/ 41486 h 112048"/>
                <a:gd name="connsiteX26" fmla="*/ 2091690 w 4379917"/>
                <a:gd name="connsiteY26" fmla="*/ 68156 h 112048"/>
                <a:gd name="connsiteX27" fmla="*/ 2167890 w 4379917"/>
                <a:gd name="connsiteY27" fmla="*/ 94826 h 112048"/>
                <a:gd name="connsiteX28" fmla="*/ 2244090 w 4379917"/>
                <a:gd name="connsiteY28" fmla="*/ 64346 h 112048"/>
                <a:gd name="connsiteX29" fmla="*/ 2339340 w 4379917"/>
                <a:gd name="connsiteY29" fmla="*/ 41486 h 112048"/>
                <a:gd name="connsiteX30" fmla="*/ 2392680 w 4379917"/>
                <a:gd name="connsiteY30" fmla="*/ 37676 h 112048"/>
                <a:gd name="connsiteX31" fmla="*/ 2461260 w 4379917"/>
                <a:gd name="connsiteY31" fmla="*/ 52916 h 112048"/>
                <a:gd name="connsiteX32" fmla="*/ 2526030 w 4379917"/>
                <a:gd name="connsiteY32" fmla="*/ 79586 h 112048"/>
                <a:gd name="connsiteX33" fmla="*/ 2636520 w 4379917"/>
                <a:gd name="connsiteY33" fmla="*/ 79586 h 112048"/>
                <a:gd name="connsiteX34" fmla="*/ 2712720 w 4379917"/>
                <a:gd name="connsiteY34" fmla="*/ 49106 h 112048"/>
                <a:gd name="connsiteX35" fmla="*/ 2750820 w 4379917"/>
                <a:gd name="connsiteY35" fmla="*/ 33866 h 112048"/>
                <a:gd name="connsiteX36" fmla="*/ 2804160 w 4379917"/>
                <a:gd name="connsiteY36" fmla="*/ 30056 h 112048"/>
                <a:gd name="connsiteX37" fmla="*/ 2857500 w 4379917"/>
                <a:gd name="connsiteY37" fmla="*/ 45296 h 112048"/>
                <a:gd name="connsiteX38" fmla="*/ 2880360 w 4379917"/>
                <a:gd name="connsiteY38" fmla="*/ 56726 h 112048"/>
                <a:gd name="connsiteX39" fmla="*/ 2926080 w 4379917"/>
                <a:gd name="connsiteY39" fmla="*/ 64346 h 112048"/>
                <a:gd name="connsiteX40" fmla="*/ 3051810 w 4379917"/>
                <a:gd name="connsiteY40" fmla="*/ 79586 h 112048"/>
                <a:gd name="connsiteX41" fmla="*/ 3211830 w 4379917"/>
                <a:gd name="connsiteY41" fmla="*/ 60536 h 112048"/>
                <a:gd name="connsiteX42" fmla="*/ 3265170 w 4379917"/>
                <a:gd name="connsiteY42" fmla="*/ 56726 h 112048"/>
                <a:gd name="connsiteX43" fmla="*/ 3470910 w 4379917"/>
                <a:gd name="connsiteY43" fmla="*/ 83396 h 112048"/>
                <a:gd name="connsiteX44" fmla="*/ 3528060 w 4379917"/>
                <a:gd name="connsiteY44" fmla="*/ 83396 h 112048"/>
                <a:gd name="connsiteX45" fmla="*/ 3726180 w 4379917"/>
                <a:gd name="connsiteY45" fmla="*/ 110066 h 112048"/>
                <a:gd name="connsiteX46" fmla="*/ 3851910 w 4379917"/>
                <a:gd name="connsiteY46" fmla="*/ 106256 h 112048"/>
                <a:gd name="connsiteX47" fmla="*/ 3966210 w 4379917"/>
                <a:gd name="connsiteY47" fmla="*/ 75776 h 112048"/>
                <a:gd name="connsiteX48" fmla="*/ 4084320 w 4379917"/>
                <a:gd name="connsiteY48" fmla="*/ 71966 h 112048"/>
                <a:gd name="connsiteX49" fmla="*/ 4137660 w 4379917"/>
                <a:gd name="connsiteY49" fmla="*/ 68156 h 112048"/>
                <a:gd name="connsiteX50" fmla="*/ 4221480 w 4379917"/>
                <a:gd name="connsiteY50" fmla="*/ 68156 h 112048"/>
                <a:gd name="connsiteX0" fmla="*/ 0 w 5768340"/>
                <a:gd name="connsiteY0" fmla="*/ 10478 h 117158"/>
                <a:gd name="connsiteX1" fmla="*/ 53340 w 5768340"/>
                <a:gd name="connsiteY1" fmla="*/ 44768 h 117158"/>
                <a:gd name="connsiteX2" fmla="*/ 102870 w 5768340"/>
                <a:gd name="connsiteY2" fmla="*/ 25718 h 117158"/>
                <a:gd name="connsiteX3" fmla="*/ 213360 w 5768340"/>
                <a:gd name="connsiteY3" fmla="*/ 52388 h 117158"/>
                <a:gd name="connsiteX4" fmla="*/ 285750 w 5768340"/>
                <a:gd name="connsiteY4" fmla="*/ 44768 h 117158"/>
                <a:gd name="connsiteX5" fmla="*/ 320040 w 5768340"/>
                <a:gd name="connsiteY5" fmla="*/ 10478 h 117158"/>
                <a:gd name="connsiteX6" fmla="*/ 392430 w 5768340"/>
                <a:gd name="connsiteY6" fmla="*/ 37148 h 117158"/>
                <a:gd name="connsiteX7" fmla="*/ 468630 w 5768340"/>
                <a:gd name="connsiteY7" fmla="*/ 63818 h 117158"/>
                <a:gd name="connsiteX8" fmla="*/ 567690 w 5768340"/>
                <a:gd name="connsiteY8" fmla="*/ 33338 h 117158"/>
                <a:gd name="connsiteX9" fmla="*/ 651510 w 5768340"/>
                <a:gd name="connsiteY9" fmla="*/ 2858 h 117158"/>
                <a:gd name="connsiteX10" fmla="*/ 704850 w 5768340"/>
                <a:gd name="connsiteY10" fmla="*/ 21908 h 117158"/>
                <a:gd name="connsiteX11" fmla="*/ 777240 w 5768340"/>
                <a:gd name="connsiteY11" fmla="*/ 44768 h 117158"/>
                <a:gd name="connsiteX12" fmla="*/ 834390 w 5768340"/>
                <a:gd name="connsiteY12" fmla="*/ 52388 h 117158"/>
                <a:gd name="connsiteX13" fmla="*/ 925830 w 5768340"/>
                <a:gd name="connsiteY13" fmla="*/ 44768 h 117158"/>
                <a:gd name="connsiteX14" fmla="*/ 990600 w 5768340"/>
                <a:gd name="connsiteY14" fmla="*/ 21908 h 117158"/>
                <a:gd name="connsiteX15" fmla="*/ 1047750 w 5768340"/>
                <a:gd name="connsiteY15" fmla="*/ 33338 h 117158"/>
                <a:gd name="connsiteX16" fmla="*/ 1101090 w 5768340"/>
                <a:gd name="connsiteY16" fmla="*/ 60008 h 117158"/>
                <a:gd name="connsiteX17" fmla="*/ 1203960 w 5768340"/>
                <a:gd name="connsiteY17" fmla="*/ 75248 h 117158"/>
                <a:gd name="connsiteX18" fmla="*/ 1253490 w 5768340"/>
                <a:gd name="connsiteY18" fmla="*/ 63818 h 117158"/>
                <a:gd name="connsiteX19" fmla="*/ 1379220 w 5768340"/>
                <a:gd name="connsiteY19" fmla="*/ 6668 h 117158"/>
                <a:gd name="connsiteX20" fmla="*/ 1424940 w 5768340"/>
                <a:gd name="connsiteY20" fmla="*/ 2858 h 117158"/>
                <a:gd name="connsiteX21" fmla="*/ 1508760 w 5768340"/>
                <a:gd name="connsiteY21" fmla="*/ 21908 h 117158"/>
                <a:gd name="connsiteX22" fmla="*/ 1623060 w 5768340"/>
                <a:gd name="connsiteY22" fmla="*/ 48578 h 117158"/>
                <a:gd name="connsiteX23" fmla="*/ 1855470 w 5768340"/>
                <a:gd name="connsiteY23" fmla="*/ 56198 h 117158"/>
                <a:gd name="connsiteX24" fmla="*/ 1950720 w 5768340"/>
                <a:gd name="connsiteY24" fmla="*/ 21908 h 117158"/>
                <a:gd name="connsiteX25" fmla="*/ 2019300 w 5768340"/>
                <a:gd name="connsiteY25" fmla="*/ 25718 h 117158"/>
                <a:gd name="connsiteX26" fmla="*/ 2091690 w 5768340"/>
                <a:gd name="connsiteY26" fmla="*/ 52388 h 117158"/>
                <a:gd name="connsiteX27" fmla="*/ 2167890 w 5768340"/>
                <a:gd name="connsiteY27" fmla="*/ 79058 h 117158"/>
                <a:gd name="connsiteX28" fmla="*/ 2244090 w 5768340"/>
                <a:gd name="connsiteY28" fmla="*/ 48578 h 117158"/>
                <a:gd name="connsiteX29" fmla="*/ 2339340 w 5768340"/>
                <a:gd name="connsiteY29" fmla="*/ 25718 h 117158"/>
                <a:gd name="connsiteX30" fmla="*/ 2392680 w 5768340"/>
                <a:gd name="connsiteY30" fmla="*/ 21908 h 117158"/>
                <a:gd name="connsiteX31" fmla="*/ 2461260 w 5768340"/>
                <a:gd name="connsiteY31" fmla="*/ 37148 h 117158"/>
                <a:gd name="connsiteX32" fmla="*/ 2526030 w 5768340"/>
                <a:gd name="connsiteY32" fmla="*/ 63818 h 117158"/>
                <a:gd name="connsiteX33" fmla="*/ 2636520 w 5768340"/>
                <a:gd name="connsiteY33" fmla="*/ 63818 h 117158"/>
                <a:gd name="connsiteX34" fmla="*/ 2712720 w 5768340"/>
                <a:gd name="connsiteY34" fmla="*/ 33338 h 117158"/>
                <a:gd name="connsiteX35" fmla="*/ 2750820 w 5768340"/>
                <a:gd name="connsiteY35" fmla="*/ 18098 h 117158"/>
                <a:gd name="connsiteX36" fmla="*/ 2804160 w 5768340"/>
                <a:gd name="connsiteY36" fmla="*/ 14288 h 117158"/>
                <a:gd name="connsiteX37" fmla="*/ 2857500 w 5768340"/>
                <a:gd name="connsiteY37" fmla="*/ 29528 h 117158"/>
                <a:gd name="connsiteX38" fmla="*/ 2880360 w 5768340"/>
                <a:gd name="connsiteY38" fmla="*/ 40958 h 117158"/>
                <a:gd name="connsiteX39" fmla="*/ 2926080 w 5768340"/>
                <a:gd name="connsiteY39" fmla="*/ 48578 h 117158"/>
                <a:gd name="connsiteX40" fmla="*/ 3051810 w 5768340"/>
                <a:gd name="connsiteY40" fmla="*/ 63818 h 117158"/>
                <a:gd name="connsiteX41" fmla="*/ 3211830 w 5768340"/>
                <a:gd name="connsiteY41" fmla="*/ 44768 h 117158"/>
                <a:gd name="connsiteX42" fmla="*/ 3265170 w 5768340"/>
                <a:gd name="connsiteY42" fmla="*/ 40958 h 117158"/>
                <a:gd name="connsiteX43" fmla="*/ 3470910 w 5768340"/>
                <a:gd name="connsiteY43" fmla="*/ 67628 h 117158"/>
                <a:gd name="connsiteX44" fmla="*/ 3528060 w 5768340"/>
                <a:gd name="connsiteY44" fmla="*/ 67628 h 117158"/>
                <a:gd name="connsiteX45" fmla="*/ 3726180 w 5768340"/>
                <a:gd name="connsiteY45" fmla="*/ 94298 h 117158"/>
                <a:gd name="connsiteX46" fmla="*/ 3851910 w 5768340"/>
                <a:gd name="connsiteY46" fmla="*/ 90488 h 117158"/>
                <a:gd name="connsiteX47" fmla="*/ 3966210 w 5768340"/>
                <a:gd name="connsiteY47" fmla="*/ 60008 h 117158"/>
                <a:gd name="connsiteX48" fmla="*/ 4084320 w 5768340"/>
                <a:gd name="connsiteY48" fmla="*/ 56198 h 117158"/>
                <a:gd name="connsiteX49" fmla="*/ 4137660 w 5768340"/>
                <a:gd name="connsiteY49" fmla="*/ 52388 h 117158"/>
                <a:gd name="connsiteX50" fmla="*/ 5768340 w 5768340"/>
                <a:gd name="connsiteY50" fmla="*/ 117158 h 117158"/>
                <a:gd name="connsiteX0" fmla="*/ 0 w 5798820"/>
                <a:gd name="connsiteY0" fmla="*/ 10478 h 105728"/>
                <a:gd name="connsiteX1" fmla="*/ 53340 w 5798820"/>
                <a:gd name="connsiteY1" fmla="*/ 44768 h 105728"/>
                <a:gd name="connsiteX2" fmla="*/ 102870 w 5798820"/>
                <a:gd name="connsiteY2" fmla="*/ 25718 h 105728"/>
                <a:gd name="connsiteX3" fmla="*/ 213360 w 5798820"/>
                <a:gd name="connsiteY3" fmla="*/ 52388 h 105728"/>
                <a:gd name="connsiteX4" fmla="*/ 285750 w 5798820"/>
                <a:gd name="connsiteY4" fmla="*/ 44768 h 105728"/>
                <a:gd name="connsiteX5" fmla="*/ 320040 w 5798820"/>
                <a:gd name="connsiteY5" fmla="*/ 10478 h 105728"/>
                <a:gd name="connsiteX6" fmla="*/ 392430 w 5798820"/>
                <a:gd name="connsiteY6" fmla="*/ 37148 h 105728"/>
                <a:gd name="connsiteX7" fmla="*/ 468630 w 5798820"/>
                <a:gd name="connsiteY7" fmla="*/ 63818 h 105728"/>
                <a:gd name="connsiteX8" fmla="*/ 567690 w 5798820"/>
                <a:gd name="connsiteY8" fmla="*/ 33338 h 105728"/>
                <a:gd name="connsiteX9" fmla="*/ 651510 w 5798820"/>
                <a:gd name="connsiteY9" fmla="*/ 2858 h 105728"/>
                <a:gd name="connsiteX10" fmla="*/ 704850 w 5798820"/>
                <a:gd name="connsiteY10" fmla="*/ 21908 h 105728"/>
                <a:gd name="connsiteX11" fmla="*/ 777240 w 5798820"/>
                <a:gd name="connsiteY11" fmla="*/ 44768 h 105728"/>
                <a:gd name="connsiteX12" fmla="*/ 834390 w 5798820"/>
                <a:gd name="connsiteY12" fmla="*/ 52388 h 105728"/>
                <a:gd name="connsiteX13" fmla="*/ 925830 w 5798820"/>
                <a:gd name="connsiteY13" fmla="*/ 44768 h 105728"/>
                <a:gd name="connsiteX14" fmla="*/ 990600 w 5798820"/>
                <a:gd name="connsiteY14" fmla="*/ 21908 h 105728"/>
                <a:gd name="connsiteX15" fmla="*/ 1047750 w 5798820"/>
                <a:gd name="connsiteY15" fmla="*/ 33338 h 105728"/>
                <a:gd name="connsiteX16" fmla="*/ 1101090 w 5798820"/>
                <a:gd name="connsiteY16" fmla="*/ 60008 h 105728"/>
                <a:gd name="connsiteX17" fmla="*/ 1203960 w 5798820"/>
                <a:gd name="connsiteY17" fmla="*/ 75248 h 105728"/>
                <a:gd name="connsiteX18" fmla="*/ 1253490 w 5798820"/>
                <a:gd name="connsiteY18" fmla="*/ 63818 h 105728"/>
                <a:gd name="connsiteX19" fmla="*/ 1379220 w 5798820"/>
                <a:gd name="connsiteY19" fmla="*/ 6668 h 105728"/>
                <a:gd name="connsiteX20" fmla="*/ 1424940 w 5798820"/>
                <a:gd name="connsiteY20" fmla="*/ 2858 h 105728"/>
                <a:gd name="connsiteX21" fmla="*/ 1508760 w 5798820"/>
                <a:gd name="connsiteY21" fmla="*/ 21908 h 105728"/>
                <a:gd name="connsiteX22" fmla="*/ 1623060 w 5798820"/>
                <a:gd name="connsiteY22" fmla="*/ 48578 h 105728"/>
                <a:gd name="connsiteX23" fmla="*/ 1855470 w 5798820"/>
                <a:gd name="connsiteY23" fmla="*/ 56198 h 105728"/>
                <a:gd name="connsiteX24" fmla="*/ 1950720 w 5798820"/>
                <a:gd name="connsiteY24" fmla="*/ 21908 h 105728"/>
                <a:gd name="connsiteX25" fmla="*/ 2019300 w 5798820"/>
                <a:gd name="connsiteY25" fmla="*/ 25718 h 105728"/>
                <a:gd name="connsiteX26" fmla="*/ 2091690 w 5798820"/>
                <a:gd name="connsiteY26" fmla="*/ 52388 h 105728"/>
                <a:gd name="connsiteX27" fmla="*/ 2167890 w 5798820"/>
                <a:gd name="connsiteY27" fmla="*/ 79058 h 105728"/>
                <a:gd name="connsiteX28" fmla="*/ 2244090 w 5798820"/>
                <a:gd name="connsiteY28" fmla="*/ 48578 h 105728"/>
                <a:gd name="connsiteX29" fmla="*/ 2339340 w 5798820"/>
                <a:gd name="connsiteY29" fmla="*/ 25718 h 105728"/>
                <a:gd name="connsiteX30" fmla="*/ 2392680 w 5798820"/>
                <a:gd name="connsiteY30" fmla="*/ 21908 h 105728"/>
                <a:gd name="connsiteX31" fmla="*/ 2461260 w 5798820"/>
                <a:gd name="connsiteY31" fmla="*/ 37148 h 105728"/>
                <a:gd name="connsiteX32" fmla="*/ 2526030 w 5798820"/>
                <a:gd name="connsiteY32" fmla="*/ 63818 h 105728"/>
                <a:gd name="connsiteX33" fmla="*/ 2636520 w 5798820"/>
                <a:gd name="connsiteY33" fmla="*/ 63818 h 105728"/>
                <a:gd name="connsiteX34" fmla="*/ 2712720 w 5798820"/>
                <a:gd name="connsiteY34" fmla="*/ 33338 h 105728"/>
                <a:gd name="connsiteX35" fmla="*/ 2750820 w 5798820"/>
                <a:gd name="connsiteY35" fmla="*/ 18098 h 105728"/>
                <a:gd name="connsiteX36" fmla="*/ 2804160 w 5798820"/>
                <a:gd name="connsiteY36" fmla="*/ 14288 h 105728"/>
                <a:gd name="connsiteX37" fmla="*/ 2857500 w 5798820"/>
                <a:gd name="connsiteY37" fmla="*/ 29528 h 105728"/>
                <a:gd name="connsiteX38" fmla="*/ 2880360 w 5798820"/>
                <a:gd name="connsiteY38" fmla="*/ 40958 h 105728"/>
                <a:gd name="connsiteX39" fmla="*/ 2926080 w 5798820"/>
                <a:gd name="connsiteY39" fmla="*/ 48578 h 105728"/>
                <a:gd name="connsiteX40" fmla="*/ 3051810 w 5798820"/>
                <a:gd name="connsiteY40" fmla="*/ 63818 h 105728"/>
                <a:gd name="connsiteX41" fmla="*/ 3211830 w 5798820"/>
                <a:gd name="connsiteY41" fmla="*/ 44768 h 105728"/>
                <a:gd name="connsiteX42" fmla="*/ 3265170 w 5798820"/>
                <a:gd name="connsiteY42" fmla="*/ 40958 h 105728"/>
                <a:gd name="connsiteX43" fmla="*/ 3470910 w 5798820"/>
                <a:gd name="connsiteY43" fmla="*/ 67628 h 105728"/>
                <a:gd name="connsiteX44" fmla="*/ 3528060 w 5798820"/>
                <a:gd name="connsiteY44" fmla="*/ 67628 h 105728"/>
                <a:gd name="connsiteX45" fmla="*/ 3726180 w 5798820"/>
                <a:gd name="connsiteY45" fmla="*/ 94298 h 105728"/>
                <a:gd name="connsiteX46" fmla="*/ 3851910 w 5798820"/>
                <a:gd name="connsiteY46" fmla="*/ 90488 h 105728"/>
                <a:gd name="connsiteX47" fmla="*/ 3966210 w 5798820"/>
                <a:gd name="connsiteY47" fmla="*/ 60008 h 105728"/>
                <a:gd name="connsiteX48" fmla="*/ 4084320 w 5798820"/>
                <a:gd name="connsiteY48" fmla="*/ 56198 h 105728"/>
                <a:gd name="connsiteX49" fmla="*/ 4137660 w 5798820"/>
                <a:gd name="connsiteY49" fmla="*/ 52388 h 105728"/>
                <a:gd name="connsiteX50" fmla="*/ 5798820 w 5798820"/>
                <a:gd name="connsiteY50" fmla="*/ 105728 h 105728"/>
                <a:gd name="connsiteX0" fmla="*/ 0 w 5798820"/>
                <a:gd name="connsiteY0" fmla="*/ 10478 h 105728"/>
                <a:gd name="connsiteX1" fmla="*/ 53340 w 5798820"/>
                <a:gd name="connsiteY1" fmla="*/ 44768 h 105728"/>
                <a:gd name="connsiteX2" fmla="*/ 102870 w 5798820"/>
                <a:gd name="connsiteY2" fmla="*/ 25718 h 105728"/>
                <a:gd name="connsiteX3" fmla="*/ 213360 w 5798820"/>
                <a:gd name="connsiteY3" fmla="*/ 52388 h 105728"/>
                <a:gd name="connsiteX4" fmla="*/ 285750 w 5798820"/>
                <a:gd name="connsiteY4" fmla="*/ 44768 h 105728"/>
                <a:gd name="connsiteX5" fmla="*/ 320040 w 5798820"/>
                <a:gd name="connsiteY5" fmla="*/ 10478 h 105728"/>
                <a:gd name="connsiteX6" fmla="*/ 392430 w 5798820"/>
                <a:gd name="connsiteY6" fmla="*/ 37148 h 105728"/>
                <a:gd name="connsiteX7" fmla="*/ 468630 w 5798820"/>
                <a:gd name="connsiteY7" fmla="*/ 63818 h 105728"/>
                <a:gd name="connsiteX8" fmla="*/ 567690 w 5798820"/>
                <a:gd name="connsiteY8" fmla="*/ 33338 h 105728"/>
                <a:gd name="connsiteX9" fmla="*/ 651510 w 5798820"/>
                <a:gd name="connsiteY9" fmla="*/ 2858 h 105728"/>
                <a:gd name="connsiteX10" fmla="*/ 704850 w 5798820"/>
                <a:gd name="connsiteY10" fmla="*/ 21908 h 105728"/>
                <a:gd name="connsiteX11" fmla="*/ 777240 w 5798820"/>
                <a:gd name="connsiteY11" fmla="*/ 44768 h 105728"/>
                <a:gd name="connsiteX12" fmla="*/ 834390 w 5798820"/>
                <a:gd name="connsiteY12" fmla="*/ 52388 h 105728"/>
                <a:gd name="connsiteX13" fmla="*/ 925830 w 5798820"/>
                <a:gd name="connsiteY13" fmla="*/ 44768 h 105728"/>
                <a:gd name="connsiteX14" fmla="*/ 990600 w 5798820"/>
                <a:gd name="connsiteY14" fmla="*/ 21908 h 105728"/>
                <a:gd name="connsiteX15" fmla="*/ 1047750 w 5798820"/>
                <a:gd name="connsiteY15" fmla="*/ 33338 h 105728"/>
                <a:gd name="connsiteX16" fmla="*/ 1101090 w 5798820"/>
                <a:gd name="connsiteY16" fmla="*/ 60008 h 105728"/>
                <a:gd name="connsiteX17" fmla="*/ 1203960 w 5798820"/>
                <a:gd name="connsiteY17" fmla="*/ 75248 h 105728"/>
                <a:gd name="connsiteX18" fmla="*/ 1253490 w 5798820"/>
                <a:gd name="connsiteY18" fmla="*/ 63818 h 105728"/>
                <a:gd name="connsiteX19" fmla="*/ 1379220 w 5798820"/>
                <a:gd name="connsiteY19" fmla="*/ 6668 h 105728"/>
                <a:gd name="connsiteX20" fmla="*/ 1424940 w 5798820"/>
                <a:gd name="connsiteY20" fmla="*/ 2858 h 105728"/>
                <a:gd name="connsiteX21" fmla="*/ 1508760 w 5798820"/>
                <a:gd name="connsiteY21" fmla="*/ 21908 h 105728"/>
                <a:gd name="connsiteX22" fmla="*/ 1623060 w 5798820"/>
                <a:gd name="connsiteY22" fmla="*/ 48578 h 105728"/>
                <a:gd name="connsiteX23" fmla="*/ 1855470 w 5798820"/>
                <a:gd name="connsiteY23" fmla="*/ 56198 h 105728"/>
                <a:gd name="connsiteX24" fmla="*/ 1950720 w 5798820"/>
                <a:gd name="connsiteY24" fmla="*/ 21908 h 105728"/>
                <a:gd name="connsiteX25" fmla="*/ 2019300 w 5798820"/>
                <a:gd name="connsiteY25" fmla="*/ 25718 h 105728"/>
                <a:gd name="connsiteX26" fmla="*/ 2091690 w 5798820"/>
                <a:gd name="connsiteY26" fmla="*/ 52388 h 105728"/>
                <a:gd name="connsiteX27" fmla="*/ 2167890 w 5798820"/>
                <a:gd name="connsiteY27" fmla="*/ 79058 h 105728"/>
                <a:gd name="connsiteX28" fmla="*/ 2244090 w 5798820"/>
                <a:gd name="connsiteY28" fmla="*/ 48578 h 105728"/>
                <a:gd name="connsiteX29" fmla="*/ 2339340 w 5798820"/>
                <a:gd name="connsiteY29" fmla="*/ 25718 h 105728"/>
                <a:gd name="connsiteX30" fmla="*/ 2392680 w 5798820"/>
                <a:gd name="connsiteY30" fmla="*/ 21908 h 105728"/>
                <a:gd name="connsiteX31" fmla="*/ 2461260 w 5798820"/>
                <a:gd name="connsiteY31" fmla="*/ 37148 h 105728"/>
                <a:gd name="connsiteX32" fmla="*/ 2526030 w 5798820"/>
                <a:gd name="connsiteY32" fmla="*/ 63818 h 105728"/>
                <a:gd name="connsiteX33" fmla="*/ 2636520 w 5798820"/>
                <a:gd name="connsiteY33" fmla="*/ 63818 h 105728"/>
                <a:gd name="connsiteX34" fmla="*/ 2712720 w 5798820"/>
                <a:gd name="connsiteY34" fmla="*/ 33338 h 105728"/>
                <a:gd name="connsiteX35" fmla="*/ 2750820 w 5798820"/>
                <a:gd name="connsiteY35" fmla="*/ 18098 h 105728"/>
                <a:gd name="connsiteX36" fmla="*/ 2804160 w 5798820"/>
                <a:gd name="connsiteY36" fmla="*/ 14288 h 105728"/>
                <a:gd name="connsiteX37" fmla="*/ 2857500 w 5798820"/>
                <a:gd name="connsiteY37" fmla="*/ 29528 h 105728"/>
                <a:gd name="connsiteX38" fmla="*/ 2880360 w 5798820"/>
                <a:gd name="connsiteY38" fmla="*/ 40958 h 105728"/>
                <a:gd name="connsiteX39" fmla="*/ 2926080 w 5798820"/>
                <a:gd name="connsiteY39" fmla="*/ 48578 h 105728"/>
                <a:gd name="connsiteX40" fmla="*/ 3051810 w 5798820"/>
                <a:gd name="connsiteY40" fmla="*/ 63818 h 105728"/>
                <a:gd name="connsiteX41" fmla="*/ 3211830 w 5798820"/>
                <a:gd name="connsiteY41" fmla="*/ 44768 h 105728"/>
                <a:gd name="connsiteX42" fmla="*/ 3265170 w 5798820"/>
                <a:gd name="connsiteY42" fmla="*/ 40958 h 105728"/>
                <a:gd name="connsiteX43" fmla="*/ 3470910 w 5798820"/>
                <a:gd name="connsiteY43" fmla="*/ 67628 h 105728"/>
                <a:gd name="connsiteX44" fmla="*/ 3528060 w 5798820"/>
                <a:gd name="connsiteY44" fmla="*/ 67628 h 105728"/>
                <a:gd name="connsiteX45" fmla="*/ 3726180 w 5798820"/>
                <a:gd name="connsiteY45" fmla="*/ 94298 h 105728"/>
                <a:gd name="connsiteX46" fmla="*/ 3851910 w 5798820"/>
                <a:gd name="connsiteY46" fmla="*/ 90488 h 105728"/>
                <a:gd name="connsiteX47" fmla="*/ 3966210 w 5798820"/>
                <a:gd name="connsiteY47" fmla="*/ 60008 h 105728"/>
                <a:gd name="connsiteX48" fmla="*/ 4084320 w 5798820"/>
                <a:gd name="connsiteY48" fmla="*/ 56198 h 105728"/>
                <a:gd name="connsiteX49" fmla="*/ 5612130 w 5798820"/>
                <a:gd name="connsiteY49" fmla="*/ 105728 h 105728"/>
                <a:gd name="connsiteX50" fmla="*/ 5798820 w 5798820"/>
                <a:gd name="connsiteY50" fmla="*/ 105728 h 105728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084320 w 5798820"/>
                <a:gd name="connsiteY48" fmla="*/ 56198 h 108832"/>
                <a:gd name="connsiteX49" fmla="*/ 5421629 w 5798820"/>
                <a:gd name="connsiteY49" fmla="*/ 63818 h 108832"/>
                <a:gd name="connsiteX50" fmla="*/ 5612130 w 5798820"/>
                <a:gd name="connsiteY50" fmla="*/ 105728 h 108832"/>
                <a:gd name="connsiteX51" fmla="*/ 5798820 w 5798820"/>
                <a:gd name="connsiteY51" fmla="*/ 105728 h 108832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084320 w 5798820"/>
                <a:gd name="connsiteY48" fmla="*/ 56198 h 108832"/>
                <a:gd name="connsiteX49" fmla="*/ 5093969 w 5798820"/>
                <a:gd name="connsiteY49" fmla="*/ 60008 h 108832"/>
                <a:gd name="connsiteX50" fmla="*/ 5421629 w 5798820"/>
                <a:gd name="connsiteY50" fmla="*/ 63818 h 108832"/>
                <a:gd name="connsiteX51" fmla="*/ 5612130 w 5798820"/>
                <a:gd name="connsiteY51" fmla="*/ 105728 h 108832"/>
                <a:gd name="connsiteX52" fmla="*/ 5798820 w 5798820"/>
                <a:gd name="connsiteY52" fmla="*/ 105728 h 108832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084320 w 5798820"/>
                <a:gd name="connsiteY48" fmla="*/ 56198 h 108832"/>
                <a:gd name="connsiteX49" fmla="*/ 5090159 w 5798820"/>
                <a:gd name="connsiteY49" fmla="*/ 98108 h 108832"/>
                <a:gd name="connsiteX50" fmla="*/ 5421629 w 5798820"/>
                <a:gd name="connsiteY50" fmla="*/ 63818 h 108832"/>
                <a:gd name="connsiteX51" fmla="*/ 5612130 w 5798820"/>
                <a:gd name="connsiteY51" fmla="*/ 105728 h 108832"/>
                <a:gd name="connsiteX52" fmla="*/ 5798820 w 5798820"/>
                <a:gd name="connsiteY52" fmla="*/ 105728 h 108832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084320 w 5798820"/>
                <a:gd name="connsiteY48" fmla="*/ 56198 h 108832"/>
                <a:gd name="connsiteX49" fmla="*/ 4918709 w 5798820"/>
                <a:gd name="connsiteY49" fmla="*/ 86678 h 108832"/>
                <a:gd name="connsiteX50" fmla="*/ 5090159 w 5798820"/>
                <a:gd name="connsiteY50" fmla="*/ 98108 h 108832"/>
                <a:gd name="connsiteX51" fmla="*/ 5421629 w 5798820"/>
                <a:gd name="connsiteY51" fmla="*/ 63818 h 108832"/>
                <a:gd name="connsiteX52" fmla="*/ 5612130 w 5798820"/>
                <a:gd name="connsiteY52" fmla="*/ 105728 h 108832"/>
                <a:gd name="connsiteX53" fmla="*/ 5798820 w 5798820"/>
                <a:gd name="connsiteY53" fmla="*/ 105728 h 108832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084320 w 5798820"/>
                <a:gd name="connsiteY48" fmla="*/ 56198 h 108832"/>
                <a:gd name="connsiteX49" fmla="*/ 4907279 w 5798820"/>
                <a:gd name="connsiteY49" fmla="*/ 56198 h 108832"/>
                <a:gd name="connsiteX50" fmla="*/ 5090159 w 5798820"/>
                <a:gd name="connsiteY50" fmla="*/ 98108 h 108832"/>
                <a:gd name="connsiteX51" fmla="*/ 5421629 w 5798820"/>
                <a:gd name="connsiteY51" fmla="*/ 63818 h 108832"/>
                <a:gd name="connsiteX52" fmla="*/ 5612130 w 5798820"/>
                <a:gd name="connsiteY52" fmla="*/ 105728 h 108832"/>
                <a:gd name="connsiteX53" fmla="*/ 5798820 w 5798820"/>
                <a:gd name="connsiteY53" fmla="*/ 105728 h 108832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084320 w 5798820"/>
                <a:gd name="connsiteY48" fmla="*/ 56198 h 108832"/>
                <a:gd name="connsiteX49" fmla="*/ 4907279 w 5798820"/>
                <a:gd name="connsiteY49" fmla="*/ 56198 h 108832"/>
                <a:gd name="connsiteX50" fmla="*/ 5090159 w 5798820"/>
                <a:gd name="connsiteY50" fmla="*/ 98108 h 108832"/>
                <a:gd name="connsiteX51" fmla="*/ 5421629 w 5798820"/>
                <a:gd name="connsiteY51" fmla="*/ 63818 h 108832"/>
                <a:gd name="connsiteX52" fmla="*/ 5612130 w 5798820"/>
                <a:gd name="connsiteY52" fmla="*/ 105728 h 108832"/>
                <a:gd name="connsiteX53" fmla="*/ 5798820 w 5798820"/>
                <a:gd name="connsiteY53" fmla="*/ 105728 h 108832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404360 w 5798820"/>
                <a:gd name="connsiteY48" fmla="*/ 37148 h 108832"/>
                <a:gd name="connsiteX49" fmla="*/ 4907279 w 5798820"/>
                <a:gd name="connsiteY49" fmla="*/ 56198 h 108832"/>
                <a:gd name="connsiteX50" fmla="*/ 5090159 w 5798820"/>
                <a:gd name="connsiteY50" fmla="*/ 98108 h 108832"/>
                <a:gd name="connsiteX51" fmla="*/ 5421629 w 5798820"/>
                <a:gd name="connsiteY51" fmla="*/ 63818 h 108832"/>
                <a:gd name="connsiteX52" fmla="*/ 5612130 w 5798820"/>
                <a:gd name="connsiteY52" fmla="*/ 105728 h 108832"/>
                <a:gd name="connsiteX53" fmla="*/ 5798820 w 5798820"/>
                <a:gd name="connsiteY53" fmla="*/ 105728 h 108832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404360 w 5798820"/>
                <a:gd name="connsiteY48" fmla="*/ 37148 h 108832"/>
                <a:gd name="connsiteX49" fmla="*/ 4907279 w 5798820"/>
                <a:gd name="connsiteY49" fmla="*/ 56198 h 108832"/>
                <a:gd name="connsiteX50" fmla="*/ 5090159 w 5798820"/>
                <a:gd name="connsiteY50" fmla="*/ 98108 h 108832"/>
                <a:gd name="connsiteX51" fmla="*/ 5421629 w 5798820"/>
                <a:gd name="connsiteY51" fmla="*/ 63818 h 108832"/>
                <a:gd name="connsiteX52" fmla="*/ 5612130 w 5798820"/>
                <a:gd name="connsiteY52" fmla="*/ 105728 h 108832"/>
                <a:gd name="connsiteX53" fmla="*/ 5798820 w 5798820"/>
                <a:gd name="connsiteY53" fmla="*/ 105728 h 108832"/>
                <a:gd name="connsiteX0" fmla="*/ 0 w 5798820"/>
                <a:gd name="connsiteY0" fmla="*/ 10478 h 108832"/>
                <a:gd name="connsiteX1" fmla="*/ 53340 w 5798820"/>
                <a:gd name="connsiteY1" fmla="*/ 44768 h 108832"/>
                <a:gd name="connsiteX2" fmla="*/ 102870 w 5798820"/>
                <a:gd name="connsiteY2" fmla="*/ 25718 h 108832"/>
                <a:gd name="connsiteX3" fmla="*/ 213360 w 5798820"/>
                <a:gd name="connsiteY3" fmla="*/ 52388 h 108832"/>
                <a:gd name="connsiteX4" fmla="*/ 285750 w 5798820"/>
                <a:gd name="connsiteY4" fmla="*/ 44768 h 108832"/>
                <a:gd name="connsiteX5" fmla="*/ 320040 w 5798820"/>
                <a:gd name="connsiteY5" fmla="*/ 10478 h 108832"/>
                <a:gd name="connsiteX6" fmla="*/ 392430 w 5798820"/>
                <a:gd name="connsiteY6" fmla="*/ 37148 h 108832"/>
                <a:gd name="connsiteX7" fmla="*/ 468630 w 5798820"/>
                <a:gd name="connsiteY7" fmla="*/ 63818 h 108832"/>
                <a:gd name="connsiteX8" fmla="*/ 567690 w 5798820"/>
                <a:gd name="connsiteY8" fmla="*/ 33338 h 108832"/>
                <a:gd name="connsiteX9" fmla="*/ 651510 w 5798820"/>
                <a:gd name="connsiteY9" fmla="*/ 2858 h 108832"/>
                <a:gd name="connsiteX10" fmla="*/ 704850 w 5798820"/>
                <a:gd name="connsiteY10" fmla="*/ 21908 h 108832"/>
                <a:gd name="connsiteX11" fmla="*/ 777240 w 5798820"/>
                <a:gd name="connsiteY11" fmla="*/ 44768 h 108832"/>
                <a:gd name="connsiteX12" fmla="*/ 834390 w 5798820"/>
                <a:gd name="connsiteY12" fmla="*/ 52388 h 108832"/>
                <a:gd name="connsiteX13" fmla="*/ 925830 w 5798820"/>
                <a:gd name="connsiteY13" fmla="*/ 44768 h 108832"/>
                <a:gd name="connsiteX14" fmla="*/ 990600 w 5798820"/>
                <a:gd name="connsiteY14" fmla="*/ 21908 h 108832"/>
                <a:gd name="connsiteX15" fmla="*/ 1047750 w 5798820"/>
                <a:gd name="connsiteY15" fmla="*/ 33338 h 108832"/>
                <a:gd name="connsiteX16" fmla="*/ 1101090 w 5798820"/>
                <a:gd name="connsiteY16" fmla="*/ 60008 h 108832"/>
                <a:gd name="connsiteX17" fmla="*/ 1203960 w 5798820"/>
                <a:gd name="connsiteY17" fmla="*/ 75248 h 108832"/>
                <a:gd name="connsiteX18" fmla="*/ 1253490 w 5798820"/>
                <a:gd name="connsiteY18" fmla="*/ 63818 h 108832"/>
                <a:gd name="connsiteX19" fmla="*/ 1379220 w 5798820"/>
                <a:gd name="connsiteY19" fmla="*/ 6668 h 108832"/>
                <a:gd name="connsiteX20" fmla="*/ 1424940 w 5798820"/>
                <a:gd name="connsiteY20" fmla="*/ 2858 h 108832"/>
                <a:gd name="connsiteX21" fmla="*/ 1508760 w 5798820"/>
                <a:gd name="connsiteY21" fmla="*/ 21908 h 108832"/>
                <a:gd name="connsiteX22" fmla="*/ 1623060 w 5798820"/>
                <a:gd name="connsiteY22" fmla="*/ 48578 h 108832"/>
                <a:gd name="connsiteX23" fmla="*/ 1855470 w 5798820"/>
                <a:gd name="connsiteY23" fmla="*/ 56198 h 108832"/>
                <a:gd name="connsiteX24" fmla="*/ 1950720 w 5798820"/>
                <a:gd name="connsiteY24" fmla="*/ 21908 h 108832"/>
                <a:gd name="connsiteX25" fmla="*/ 2019300 w 5798820"/>
                <a:gd name="connsiteY25" fmla="*/ 25718 h 108832"/>
                <a:gd name="connsiteX26" fmla="*/ 2091690 w 5798820"/>
                <a:gd name="connsiteY26" fmla="*/ 52388 h 108832"/>
                <a:gd name="connsiteX27" fmla="*/ 2167890 w 5798820"/>
                <a:gd name="connsiteY27" fmla="*/ 79058 h 108832"/>
                <a:gd name="connsiteX28" fmla="*/ 2244090 w 5798820"/>
                <a:gd name="connsiteY28" fmla="*/ 48578 h 108832"/>
                <a:gd name="connsiteX29" fmla="*/ 2339340 w 5798820"/>
                <a:gd name="connsiteY29" fmla="*/ 25718 h 108832"/>
                <a:gd name="connsiteX30" fmla="*/ 2392680 w 5798820"/>
                <a:gd name="connsiteY30" fmla="*/ 21908 h 108832"/>
                <a:gd name="connsiteX31" fmla="*/ 2461260 w 5798820"/>
                <a:gd name="connsiteY31" fmla="*/ 37148 h 108832"/>
                <a:gd name="connsiteX32" fmla="*/ 2526030 w 5798820"/>
                <a:gd name="connsiteY32" fmla="*/ 63818 h 108832"/>
                <a:gd name="connsiteX33" fmla="*/ 2636520 w 5798820"/>
                <a:gd name="connsiteY33" fmla="*/ 63818 h 108832"/>
                <a:gd name="connsiteX34" fmla="*/ 2712720 w 5798820"/>
                <a:gd name="connsiteY34" fmla="*/ 33338 h 108832"/>
                <a:gd name="connsiteX35" fmla="*/ 2750820 w 5798820"/>
                <a:gd name="connsiteY35" fmla="*/ 18098 h 108832"/>
                <a:gd name="connsiteX36" fmla="*/ 2804160 w 5798820"/>
                <a:gd name="connsiteY36" fmla="*/ 14288 h 108832"/>
                <a:gd name="connsiteX37" fmla="*/ 2857500 w 5798820"/>
                <a:gd name="connsiteY37" fmla="*/ 29528 h 108832"/>
                <a:gd name="connsiteX38" fmla="*/ 2880360 w 5798820"/>
                <a:gd name="connsiteY38" fmla="*/ 40958 h 108832"/>
                <a:gd name="connsiteX39" fmla="*/ 2926080 w 5798820"/>
                <a:gd name="connsiteY39" fmla="*/ 48578 h 108832"/>
                <a:gd name="connsiteX40" fmla="*/ 3051810 w 5798820"/>
                <a:gd name="connsiteY40" fmla="*/ 63818 h 108832"/>
                <a:gd name="connsiteX41" fmla="*/ 3211830 w 5798820"/>
                <a:gd name="connsiteY41" fmla="*/ 44768 h 108832"/>
                <a:gd name="connsiteX42" fmla="*/ 3265170 w 5798820"/>
                <a:gd name="connsiteY42" fmla="*/ 40958 h 108832"/>
                <a:gd name="connsiteX43" fmla="*/ 3470910 w 5798820"/>
                <a:gd name="connsiteY43" fmla="*/ 67628 h 108832"/>
                <a:gd name="connsiteX44" fmla="*/ 3528060 w 5798820"/>
                <a:gd name="connsiteY44" fmla="*/ 67628 h 108832"/>
                <a:gd name="connsiteX45" fmla="*/ 3726180 w 5798820"/>
                <a:gd name="connsiteY45" fmla="*/ 94298 h 108832"/>
                <a:gd name="connsiteX46" fmla="*/ 3851910 w 5798820"/>
                <a:gd name="connsiteY46" fmla="*/ 90488 h 108832"/>
                <a:gd name="connsiteX47" fmla="*/ 3966210 w 5798820"/>
                <a:gd name="connsiteY47" fmla="*/ 60008 h 108832"/>
                <a:gd name="connsiteX48" fmla="*/ 4404360 w 5798820"/>
                <a:gd name="connsiteY48" fmla="*/ 37148 h 108832"/>
                <a:gd name="connsiteX49" fmla="*/ 4907279 w 5798820"/>
                <a:gd name="connsiteY49" fmla="*/ 56198 h 108832"/>
                <a:gd name="connsiteX50" fmla="*/ 5090159 w 5798820"/>
                <a:gd name="connsiteY50" fmla="*/ 98108 h 108832"/>
                <a:gd name="connsiteX51" fmla="*/ 5421629 w 5798820"/>
                <a:gd name="connsiteY51" fmla="*/ 63818 h 108832"/>
                <a:gd name="connsiteX52" fmla="*/ 5612130 w 5798820"/>
                <a:gd name="connsiteY52" fmla="*/ 105728 h 108832"/>
                <a:gd name="connsiteX53" fmla="*/ 5798820 w 5798820"/>
                <a:gd name="connsiteY53" fmla="*/ 105728 h 108832"/>
                <a:gd name="connsiteX0" fmla="*/ 0 w 5798820"/>
                <a:gd name="connsiteY0" fmla="*/ 10478 h 123964"/>
                <a:gd name="connsiteX1" fmla="*/ 53340 w 5798820"/>
                <a:gd name="connsiteY1" fmla="*/ 44768 h 123964"/>
                <a:gd name="connsiteX2" fmla="*/ 102870 w 5798820"/>
                <a:gd name="connsiteY2" fmla="*/ 25718 h 123964"/>
                <a:gd name="connsiteX3" fmla="*/ 213360 w 5798820"/>
                <a:gd name="connsiteY3" fmla="*/ 52388 h 123964"/>
                <a:gd name="connsiteX4" fmla="*/ 285750 w 5798820"/>
                <a:gd name="connsiteY4" fmla="*/ 44768 h 123964"/>
                <a:gd name="connsiteX5" fmla="*/ 320040 w 5798820"/>
                <a:gd name="connsiteY5" fmla="*/ 10478 h 123964"/>
                <a:gd name="connsiteX6" fmla="*/ 392430 w 5798820"/>
                <a:gd name="connsiteY6" fmla="*/ 37148 h 123964"/>
                <a:gd name="connsiteX7" fmla="*/ 468630 w 5798820"/>
                <a:gd name="connsiteY7" fmla="*/ 63818 h 123964"/>
                <a:gd name="connsiteX8" fmla="*/ 567690 w 5798820"/>
                <a:gd name="connsiteY8" fmla="*/ 33338 h 123964"/>
                <a:gd name="connsiteX9" fmla="*/ 651510 w 5798820"/>
                <a:gd name="connsiteY9" fmla="*/ 2858 h 123964"/>
                <a:gd name="connsiteX10" fmla="*/ 704850 w 5798820"/>
                <a:gd name="connsiteY10" fmla="*/ 21908 h 123964"/>
                <a:gd name="connsiteX11" fmla="*/ 777240 w 5798820"/>
                <a:gd name="connsiteY11" fmla="*/ 44768 h 123964"/>
                <a:gd name="connsiteX12" fmla="*/ 834390 w 5798820"/>
                <a:gd name="connsiteY12" fmla="*/ 52388 h 123964"/>
                <a:gd name="connsiteX13" fmla="*/ 925830 w 5798820"/>
                <a:gd name="connsiteY13" fmla="*/ 44768 h 123964"/>
                <a:gd name="connsiteX14" fmla="*/ 990600 w 5798820"/>
                <a:gd name="connsiteY14" fmla="*/ 21908 h 123964"/>
                <a:gd name="connsiteX15" fmla="*/ 1047750 w 5798820"/>
                <a:gd name="connsiteY15" fmla="*/ 33338 h 123964"/>
                <a:gd name="connsiteX16" fmla="*/ 1101090 w 5798820"/>
                <a:gd name="connsiteY16" fmla="*/ 60008 h 123964"/>
                <a:gd name="connsiteX17" fmla="*/ 1203960 w 5798820"/>
                <a:gd name="connsiteY17" fmla="*/ 75248 h 123964"/>
                <a:gd name="connsiteX18" fmla="*/ 1253490 w 5798820"/>
                <a:gd name="connsiteY18" fmla="*/ 63818 h 123964"/>
                <a:gd name="connsiteX19" fmla="*/ 1379220 w 5798820"/>
                <a:gd name="connsiteY19" fmla="*/ 6668 h 123964"/>
                <a:gd name="connsiteX20" fmla="*/ 1424940 w 5798820"/>
                <a:gd name="connsiteY20" fmla="*/ 2858 h 123964"/>
                <a:gd name="connsiteX21" fmla="*/ 1508760 w 5798820"/>
                <a:gd name="connsiteY21" fmla="*/ 21908 h 123964"/>
                <a:gd name="connsiteX22" fmla="*/ 1623060 w 5798820"/>
                <a:gd name="connsiteY22" fmla="*/ 48578 h 123964"/>
                <a:gd name="connsiteX23" fmla="*/ 1855470 w 5798820"/>
                <a:gd name="connsiteY23" fmla="*/ 56198 h 123964"/>
                <a:gd name="connsiteX24" fmla="*/ 1950720 w 5798820"/>
                <a:gd name="connsiteY24" fmla="*/ 21908 h 123964"/>
                <a:gd name="connsiteX25" fmla="*/ 2019300 w 5798820"/>
                <a:gd name="connsiteY25" fmla="*/ 25718 h 123964"/>
                <a:gd name="connsiteX26" fmla="*/ 2091690 w 5798820"/>
                <a:gd name="connsiteY26" fmla="*/ 52388 h 123964"/>
                <a:gd name="connsiteX27" fmla="*/ 2167890 w 5798820"/>
                <a:gd name="connsiteY27" fmla="*/ 79058 h 123964"/>
                <a:gd name="connsiteX28" fmla="*/ 2244090 w 5798820"/>
                <a:gd name="connsiteY28" fmla="*/ 48578 h 123964"/>
                <a:gd name="connsiteX29" fmla="*/ 2339340 w 5798820"/>
                <a:gd name="connsiteY29" fmla="*/ 25718 h 123964"/>
                <a:gd name="connsiteX30" fmla="*/ 2392680 w 5798820"/>
                <a:gd name="connsiteY30" fmla="*/ 21908 h 123964"/>
                <a:gd name="connsiteX31" fmla="*/ 2461260 w 5798820"/>
                <a:gd name="connsiteY31" fmla="*/ 37148 h 123964"/>
                <a:gd name="connsiteX32" fmla="*/ 2526030 w 5798820"/>
                <a:gd name="connsiteY32" fmla="*/ 63818 h 123964"/>
                <a:gd name="connsiteX33" fmla="*/ 2636520 w 5798820"/>
                <a:gd name="connsiteY33" fmla="*/ 63818 h 123964"/>
                <a:gd name="connsiteX34" fmla="*/ 2712720 w 5798820"/>
                <a:gd name="connsiteY34" fmla="*/ 33338 h 123964"/>
                <a:gd name="connsiteX35" fmla="*/ 2750820 w 5798820"/>
                <a:gd name="connsiteY35" fmla="*/ 18098 h 123964"/>
                <a:gd name="connsiteX36" fmla="*/ 2804160 w 5798820"/>
                <a:gd name="connsiteY36" fmla="*/ 14288 h 123964"/>
                <a:gd name="connsiteX37" fmla="*/ 2857500 w 5798820"/>
                <a:gd name="connsiteY37" fmla="*/ 29528 h 123964"/>
                <a:gd name="connsiteX38" fmla="*/ 2880360 w 5798820"/>
                <a:gd name="connsiteY38" fmla="*/ 40958 h 123964"/>
                <a:gd name="connsiteX39" fmla="*/ 2926080 w 5798820"/>
                <a:gd name="connsiteY39" fmla="*/ 48578 h 123964"/>
                <a:gd name="connsiteX40" fmla="*/ 3051810 w 5798820"/>
                <a:gd name="connsiteY40" fmla="*/ 63818 h 123964"/>
                <a:gd name="connsiteX41" fmla="*/ 3211830 w 5798820"/>
                <a:gd name="connsiteY41" fmla="*/ 44768 h 123964"/>
                <a:gd name="connsiteX42" fmla="*/ 3265170 w 5798820"/>
                <a:gd name="connsiteY42" fmla="*/ 40958 h 123964"/>
                <a:gd name="connsiteX43" fmla="*/ 3470910 w 5798820"/>
                <a:gd name="connsiteY43" fmla="*/ 67628 h 123964"/>
                <a:gd name="connsiteX44" fmla="*/ 3528060 w 5798820"/>
                <a:gd name="connsiteY44" fmla="*/ 67628 h 123964"/>
                <a:gd name="connsiteX45" fmla="*/ 3726180 w 5798820"/>
                <a:gd name="connsiteY45" fmla="*/ 94298 h 123964"/>
                <a:gd name="connsiteX46" fmla="*/ 3851910 w 5798820"/>
                <a:gd name="connsiteY46" fmla="*/ 90488 h 123964"/>
                <a:gd name="connsiteX47" fmla="*/ 3966210 w 5798820"/>
                <a:gd name="connsiteY47" fmla="*/ 60008 h 123964"/>
                <a:gd name="connsiteX48" fmla="*/ 4427220 w 5798820"/>
                <a:gd name="connsiteY48" fmla="*/ 109538 h 123964"/>
                <a:gd name="connsiteX49" fmla="*/ 4907279 w 5798820"/>
                <a:gd name="connsiteY49" fmla="*/ 56198 h 123964"/>
                <a:gd name="connsiteX50" fmla="*/ 5090159 w 5798820"/>
                <a:gd name="connsiteY50" fmla="*/ 98108 h 123964"/>
                <a:gd name="connsiteX51" fmla="*/ 5421629 w 5798820"/>
                <a:gd name="connsiteY51" fmla="*/ 63818 h 123964"/>
                <a:gd name="connsiteX52" fmla="*/ 5612130 w 5798820"/>
                <a:gd name="connsiteY52" fmla="*/ 105728 h 123964"/>
                <a:gd name="connsiteX53" fmla="*/ 5798820 w 5798820"/>
                <a:gd name="connsiteY53" fmla="*/ 105728 h 123964"/>
                <a:gd name="connsiteX0" fmla="*/ 0 w 5798820"/>
                <a:gd name="connsiteY0" fmla="*/ 10478 h 109860"/>
                <a:gd name="connsiteX1" fmla="*/ 53340 w 5798820"/>
                <a:gd name="connsiteY1" fmla="*/ 44768 h 109860"/>
                <a:gd name="connsiteX2" fmla="*/ 102870 w 5798820"/>
                <a:gd name="connsiteY2" fmla="*/ 25718 h 109860"/>
                <a:gd name="connsiteX3" fmla="*/ 213360 w 5798820"/>
                <a:gd name="connsiteY3" fmla="*/ 52388 h 109860"/>
                <a:gd name="connsiteX4" fmla="*/ 285750 w 5798820"/>
                <a:gd name="connsiteY4" fmla="*/ 44768 h 109860"/>
                <a:gd name="connsiteX5" fmla="*/ 320040 w 5798820"/>
                <a:gd name="connsiteY5" fmla="*/ 10478 h 109860"/>
                <a:gd name="connsiteX6" fmla="*/ 392430 w 5798820"/>
                <a:gd name="connsiteY6" fmla="*/ 37148 h 109860"/>
                <a:gd name="connsiteX7" fmla="*/ 468630 w 5798820"/>
                <a:gd name="connsiteY7" fmla="*/ 63818 h 109860"/>
                <a:gd name="connsiteX8" fmla="*/ 567690 w 5798820"/>
                <a:gd name="connsiteY8" fmla="*/ 33338 h 109860"/>
                <a:gd name="connsiteX9" fmla="*/ 651510 w 5798820"/>
                <a:gd name="connsiteY9" fmla="*/ 2858 h 109860"/>
                <a:gd name="connsiteX10" fmla="*/ 704850 w 5798820"/>
                <a:gd name="connsiteY10" fmla="*/ 21908 h 109860"/>
                <a:gd name="connsiteX11" fmla="*/ 777240 w 5798820"/>
                <a:gd name="connsiteY11" fmla="*/ 44768 h 109860"/>
                <a:gd name="connsiteX12" fmla="*/ 834390 w 5798820"/>
                <a:gd name="connsiteY12" fmla="*/ 52388 h 109860"/>
                <a:gd name="connsiteX13" fmla="*/ 925830 w 5798820"/>
                <a:gd name="connsiteY13" fmla="*/ 44768 h 109860"/>
                <a:gd name="connsiteX14" fmla="*/ 990600 w 5798820"/>
                <a:gd name="connsiteY14" fmla="*/ 21908 h 109860"/>
                <a:gd name="connsiteX15" fmla="*/ 1047750 w 5798820"/>
                <a:gd name="connsiteY15" fmla="*/ 33338 h 109860"/>
                <a:gd name="connsiteX16" fmla="*/ 1101090 w 5798820"/>
                <a:gd name="connsiteY16" fmla="*/ 60008 h 109860"/>
                <a:gd name="connsiteX17" fmla="*/ 1203960 w 5798820"/>
                <a:gd name="connsiteY17" fmla="*/ 75248 h 109860"/>
                <a:gd name="connsiteX18" fmla="*/ 1253490 w 5798820"/>
                <a:gd name="connsiteY18" fmla="*/ 63818 h 109860"/>
                <a:gd name="connsiteX19" fmla="*/ 1379220 w 5798820"/>
                <a:gd name="connsiteY19" fmla="*/ 6668 h 109860"/>
                <a:gd name="connsiteX20" fmla="*/ 1424940 w 5798820"/>
                <a:gd name="connsiteY20" fmla="*/ 2858 h 109860"/>
                <a:gd name="connsiteX21" fmla="*/ 1508760 w 5798820"/>
                <a:gd name="connsiteY21" fmla="*/ 21908 h 109860"/>
                <a:gd name="connsiteX22" fmla="*/ 1623060 w 5798820"/>
                <a:gd name="connsiteY22" fmla="*/ 48578 h 109860"/>
                <a:gd name="connsiteX23" fmla="*/ 1855470 w 5798820"/>
                <a:gd name="connsiteY23" fmla="*/ 56198 h 109860"/>
                <a:gd name="connsiteX24" fmla="*/ 1950720 w 5798820"/>
                <a:gd name="connsiteY24" fmla="*/ 21908 h 109860"/>
                <a:gd name="connsiteX25" fmla="*/ 2019300 w 5798820"/>
                <a:gd name="connsiteY25" fmla="*/ 25718 h 109860"/>
                <a:gd name="connsiteX26" fmla="*/ 2091690 w 5798820"/>
                <a:gd name="connsiteY26" fmla="*/ 52388 h 109860"/>
                <a:gd name="connsiteX27" fmla="*/ 2167890 w 5798820"/>
                <a:gd name="connsiteY27" fmla="*/ 79058 h 109860"/>
                <a:gd name="connsiteX28" fmla="*/ 2244090 w 5798820"/>
                <a:gd name="connsiteY28" fmla="*/ 48578 h 109860"/>
                <a:gd name="connsiteX29" fmla="*/ 2339340 w 5798820"/>
                <a:gd name="connsiteY29" fmla="*/ 25718 h 109860"/>
                <a:gd name="connsiteX30" fmla="*/ 2392680 w 5798820"/>
                <a:gd name="connsiteY30" fmla="*/ 21908 h 109860"/>
                <a:gd name="connsiteX31" fmla="*/ 2461260 w 5798820"/>
                <a:gd name="connsiteY31" fmla="*/ 37148 h 109860"/>
                <a:gd name="connsiteX32" fmla="*/ 2526030 w 5798820"/>
                <a:gd name="connsiteY32" fmla="*/ 63818 h 109860"/>
                <a:gd name="connsiteX33" fmla="*/ 2636520 w 5798820"/>
                <a:gd name="connsiteY33" fmla="*/ 63818 h 109860"/>
                <a:gd name="connsiteX34" fmla="*/ 2712720 w 5798820"/>
                <a:gd name="connsiteY34" fmla="*/ 33338 h 109860"/>
                <a:gd name="connsiteX35" fmla="*/ 2750820 w 5798820"/>
                <a:gd name="connsiteY35" fmla="*/ 18098 h 109860"/>
                <a:gd name="connsiteX36" fmla="*/ 2804160 w 5798820"/>
                <a:gd name="connsiteY36" fmla="*/ 14288 h 109860"/>
                <a:gd name="connsiteX37" fmla="*/ 2857500 w 5798820"/>
                <a:gd name="connsiteY37" fmla="*/ 29528 h 109860"/>
                <a:gd name="connsiteX38" fmla="*/ 2880360 w 5798820"/>
                <a:gd name="connsiteY38" fmla="*/ 40958 h 109860"/>
                <a:gd name="connsiteX39" fmla="*/ 2926080 w 5798820"/>
                <a:gd name="connsiteY39" fmla="*/ 48578 h 109860"/>
                <a:gd name="connsiteX40" fmla="*/ 3051810 w 5798820"/>
                <a:gd name="connsiteY40" fmla="*/ 63818 h 109860"/>
                <a:gd name="connsiteX41" fmla="*/ 3211830 w 5798820"/>
                <a:gd name="connsiteY41" fmla="*/ 44768 h 109860"/>
                <a:gd name="connsiteX42" fmla="*/ 3265170 w 5798820"/>
                <a:gd name="connsiteY42" fmla="*/ 40958 h 109860"/>
                <a:gd name="connsiteX43" fmla="*/ 3470910 w 5798820"/>
                <a:gd name="connsiteY43" fmla="*/ 67628 h 109860"/>
                <a:gd name="connsiteX44" fmla="*/ 3528060 w 5798820"/>
                <a:gd name="connsiteY44" fmla="*/ 67628 h 109860"/>
                <a:gd name="connsiteX45" fmla="*/ 3726180 w 5798820"/>
                <a:gd name="connsiteY45" fmla="*/ 94298 h 109860"/>
                <a:gd name="connsiteX46" fmla="*/ 3851910 w 5798820"/>
                <a:gd name="connsiteY46" fmla="*/ 90488 h 109860"/>
                <a:gd name="connsiteX47" fmla="*/ 4156710 w 5798820"/>
                <a:gd name="connsiteY47" fmla="*/ 79058 h 109860"/>
                <a:gd name="connsiteX48" fmla="*/ 4427220 w 5798820"/>
                <a:gd name="connsiteY48" fmla="*/ 109538 h 109860"/>
                <a:gd name="connsiteX49" fmla="*/ 4907279 w 5798820"/>
                <a:gd name="connsiteY49" fmla="*/ 56198 h 109860"/>
                <a:gd name="connsiteX50" fmla="*/ 5090159 w 5798820"/>
                <a:gd name="connsiteY50" fmla="*/ 98108 h 109860"/>
                <a:gd name="connsiteX51" fmla="*/ 5421629 w 5798820"/>
                <a:gd name="connsiteY51" fmla="*/ 63818 h 109860"/>
                <a:gd name="connsiteX52" fmla="*/ 5612130 w 5798820"/>
                <a:gd name="connsiteY52" fmla="*/ 105728 h 109860"/>
                <a:gd name="connsiteX53" fmla="*/ 5798820 w 5798820"/>
                <a:gd name="connsiteY53" fmla="*/ 105728 h 109860"/>
                <a:gd name="connsiteX0" fmla="*/ 0 w 5798820"/>
                <a:gd name="connsiteY0" fmla="*/ 10478 h 109838"/>
                <a:gd name="connsiteX1" fmla="*/ 53340 w 5798820"/>
                <a:gd name="connsiteY1" fmla="*/ 44768 h 109838"/>
                <a:gd name="connsiteX2" fmla="*/ 102870 w 5798820"/>
                <a:gd name="connsiteY2" fmla="*/ 25718 h 109838"/>
                <a:gd name="connsiteX3" fmla="*/ 213360 w 5798820"/>
                <a:gd name="connsiteY3" fmla="*/ 52388 h 109838"/>
                <a:gd name="connsiteX4" fmla="*/ 285750 w 5798820"/>
                <a:gd name="connsiteY4" fmla="*/ 44768 h 109838"/>
                <a:gd name="connsiteX5" fmla="*/ 320040 w 5798820"/>
                <a:gd name="connsiteY5" fmla="*/ 10478 h 109838"/>
                <a:gd name="connsiteX6" fmla="*/ 392430 w 5798820"/>
                <a:gd name="connsiteY6" fmla="*/ 37148 h 109838"/>
                <a:gd name="connsiteX7" fmla="*/ 468630 w 5798820"/>
                <a:gd name="connsiteY7" fmla="*/ 63818 h 109838"/>
                <a:gd name="connsiteX8" fmla="*/ 567690 w 5798820"/>
                <a:gd name="connsiteY8" fmla="*/ 33338 h 109838"/>
                <a:gd name="connsiteX9" fmla="*/ 651510 w 5798820"/>
                <a:gd name="connsiteY9" fmla="*/ 2858 h 109838"/>
                <a:gd name="connsiteX10" fmla="*/ 704850 w 5798820"/>
                <a:gd name="connsiteY10" fmla="*/ 21908 h 109838"/>
                <a:gd name="connsiteX11" fmla="*/ 777240 w 5798820"/>
                <a:gd name="connsiteY11" fmla="*/ 44768 h 109838"/>
                <a:gd name="connsiteX12" fmla="*/ 834390 w 5798820"/>
                <a:gd name="connsiteY12" fmla="*/ 52388 h 109838"/>
                <a:gd name="connsiteX13" fmla="*/ 925830 w 5798820"/>
                <a:gd name="connsiteY13" fmla="*/ 44768 h 109838"/>
                <a:gd name="connsiteX14" fmla="*/ 990600 w 5798820"/>
                <a:gd name="connsiteY14" fmla="*/ 21908 h 109838"/>
                <a:gd name="connsiteX15" fmla="*/ 1047750 w 5798820"/>
                <a:gd name="connsiteY15" fmla="*/ 33338 h 109838"/>
                <a:gd name="connsiteX16" fmla="*/ 1101090 w 5798820"/>
                <a:gd name="connsiteY16" fmla="*/ 60008 h 109838"/>
                <a:gd name="connsiteX17" fmla="*/ 1203960 w 5798820"/>
                <a:gd name="connsiteY17" fmla="*/ 75248 h 109838"/>
                <a:gd name="connsiteX18" fmla="*/ 1253490 w 5798820"/>
                <a:gd name="connsiteY18" fmla="*/ 63818 h 109838"/>
                <a:gd name="connsiteX19" fmla="*/ 1379220 w 5798820"/>
                <a:gd name="connsiteY19" fmla="*/ 6668 h 109838"/>
                <a:gd name="connsiteX20" fmla="*/ 1424940 w 5798820"/>
                <a:gd name="connsiteY20" fmla="*/ 2858 h 109838"/>
                <a:gd name="connsiteX21" fmla="*/ 1508760 w 5798820"/>
                <a:gd name="connsiteY21" fmla="*/ 21908 h 109838"/>
                <a:gd name="connsiteX22" fmla="*/ 1623060 w 5798820"/>
                <a:gd name="connsiteY22" fmla="*/ 48578 h 109838"/>
                <a:gd name="connsiteX23" fmla="*/ 1855470 w 5798820"/>
                <a:gd name="connsiteY23" fmla="*/ 56198 h 109838"/>
                <a:gd name="connsiteX24" fmla="*/ 1950720 w 5798820"/>
                <a:gd name="connsiteY24" fmla="*/ 21908 h 109838"/>
                <a:gd name="connsiteX25" fmla="*/ 2019300 w 5798820"/>
                <a:gd name="connsiteY25" fmla="*/ 25718 h 109838"/>
                <a:gd name="connsiteX26" fmla="*/ 2091690 w 5798820"/>
                <a:gd name="connsiteY26" fmla="*/ 52388 h 109838"/>
                <a:gd name="connsiteX27" fmla="*/ 2167890 w 5798820"/>
                <a:gd name="connsiteY27" fmla="*/ 79058 h 109838"/>
                <a:gd name="connsiteX28" fmla="*/ 2244090 w 5798820"/>
                <a:gd name="connsiteY28" fmla="*/ 48578 h 109838"/>
                <a:gd name="connsiteX29" fmla="*/ 2339340 w 5798820"/>
                <a:gd name="connsiteY29" fmla="*/ 25718 h 109838"/>
                <a:gd name="connsiteX30" fmla="*/ 2392680 w 5798820"/>
                <a:gd name="connsiteY30" fmla="*/ 21908 h 109838"/>
                <a:gd name="connsiteX31" fmla="*/ 2461260 w 5798820"/>
                <a:gd name="connsiteY31" fmla="*/ 37148 h 109838"/>
                <a:gd name="connsiteX32" fmla="*/ 2526030 w 5798820"/>
                <a:gd name="connsiteY32" fmla="*/ 63818 h 109838"/>
                <a:gd name="connsiteX33" fmla="*/ 2636520 w 5798820"/>
                <a:gd name="connsiteY33" fmla="*/ 63818 h 109838"/>
                <a:gd name="connsiteX34" fmla="*/ 2712720 w 5798820"/>
                <a:gd name="connsiteY34" fmla="*/ 33338 h 109838"/>
                <a:gd name="connsiteX35" fmla="*/ 2750820 w 5798820"/>
                <a:gd name="connsiteY35" fmla="*/ 18098 h 109838"/>
                <a:gd name="connsiteX36" fmla="*/ 2804160 w 5798820"/>
                <a:gd name="connsiteY36" fmla="*/ 14288 h 109838"/>
                <a:gd name="connsiteX37" fmla="*/ 2857500 w 5798820"/>
                <a:gd name="connsiteY37" fmla="*/ 29528 h 109838"/>
                <a:gd name="connsiteX38" fmla="*/ 2880360 w 5798820"/>
                <a:gd name="connsiteY38" fmla="*/ 40958 h 109838"/>
                <a:gd name="connsiteX39" fmla="*/ 2926080 w 5798820"/>
                <a:gd name="connsiteY39" fmla="*/ 48578 h 109838"/>
                <a:gd name="connsiteX40" fmla="*/ 3051810 w 5798820"/>
                <a:gd name="connsiteY40" fmla="*/ 63818 h 109838"/>
                <a:gd name="connsiteX41" fmla="*/ 3211830 w 5798820"/>
                <a:gd name="connsiteY41" fmla="*/ 44768 h 109838"/>
                <a:gd name="connsiteX42" fmla="*/ 3265170 w 5798820"/>
                <a:gd name="connsiteY42" fmla="*/ 40958 h 109838"/>
                <a:gd name="connsiteX43" fmla="*/ 3470910 w 5798820"/>
                <a:gd name="connsiteY43" fmla="*/ 67628 h 109838"/>
                <a:gd name="connsiteX44" fmla="*/ 3528060 w 5798820"/>
                <a:gd name="connsiteY44" fmla="*/ 67628 h 109838"/>
                <a:gd name="connsiteX45" fmla="*/ 3726180 w 5798820"/>
                <a:gd name="connsiteY45" fmla="*/ 94298 h 109838"/>
                <a:gd name="connsiteX46" fmla="*/ 4011930 w 5798820"/>
                <a:gd name="connsiteY46" fmla="*/ 105728 h 109838"/>
                <a:gd name="connsiteX47" fmla="*/ 4156710 w 5798820"/>
                <a:gd name="connsiteY47" fmla="*/ 79058 h 109838"/>
                <a:gd name="connsiteX48" fmla="*/ 4427220 w 5798820"/>
                <a:gd name="connsiteY48" fmla="*/ 109538 h 109838"/>
                <a:gd name="connsiteX49" fmla="*/ 4907279 w 5798820"/>
                <a:gd name="connsiteY49" fmla="*/ 56198 h 109838"/>
                <a:gd name="connsiteX50" fmla="*/ 5090159 w 5798820"/>
                <a:gd name="connsiteY50" fmla="*/ 98108 h 109838"/>
                <a:gd name="connsiteX51" fmla="*/ 5421629 w 5798820"/>
                <a:gd name="connsiteY51" fmla="*/ 63818 h 109838"/>
                <a:gd name="connsiteX52" fmla="*/ 5612130 w 5798820"/>
                <a:gd name="connsiteY52" fmla="*/ 105728 h 109838"/>
                <a:gd name="connsiteX53" fmla="*/ 5798820 w 5798820"/>
                <a:gd name="connsiteY53" fmla="*/ 105728 h 109838"/>
                <a:gd name="connsiteX0" fmla="*/ 0 w 5798820"/>
                <a:gd name="connsiteY0" fmla="*/ 10478 h 111067"/>
                <a:gd name="connsiteX1" fmla="*/ 53340 w 5798820"/>
                <a:gd name="connsiteY1" fmla="*/ 44768 h 111067"/>
                <a:gd name="connsiteX2" fmla="*/ 102870 w 5798820"/>
                <a:gd name="connsiteY2" fmla="*/ 25718 h 111067"/>
                <a:gd name="connsiteX3" fmla="*/ 213360 w 5798820"/>
                <a:gd name="connsiteY3" fmla="*/ 52388 h 111067"/>
                <a:gd name="connsiteX4" fmla="*/ 285750 w 5798820"/>
                <a:gd name="connsiteY4" fmla="*/ 44768 h 111067"/>
                <a:gd name="connsiteX5" fmla="*/ 320040 w 5798820"/>
                <a:gd name="connsiteY5" fmla="*/ 10478 h 111067"/>
                <a:gd name="connsiteX6" fmla="*/ 392430 w 5798820"/>
                <a:gd name="connsiteY6" fmla="*/ 37148 h 111067"/>
                <a:gd name="connsiteX7" fmla="*/ 468630 w 5798820"/>
                <a:gd name="connsiteY7" fmla="*/ 63818 h 111067"/>
                <a:gd name="connsiteX8" fmla="*/ 567690 w 5798820"/>
                <a:gd name="connsiteY8" fmla="*/ 33338 h 111067"/>
                <a:gd name="connsiteX9" fmla="*/ 651510 w 5798820"/>
                <a:gd name="connsiteY9" fmla="*/ 2858 h 111067"/>
                <a:gd name="connsiteX10" fmla="*/ 704850 w 5798820"/>
                <a:gd name="connsiteY10" fmla="*/ 21908 h 111067"/>
                <a:gd name="connsiteX11" fmla="*/ 777240 w 5798820"/>
                <a:gd name="connsiteY11" fmla="*/ 44768 h 111067"/>
                <a:gd name="connsiteX12" fmla="*/ 834390 w 5798820"/>
                <a:gd name="connsiteY12" fmla="*/ 52388 h 111067"/>
                <a:gd name="connsiteX13" fmla="*/ 925830 w 5798820"/>
                <a:gd name="connsiteY13" fmla="*/ 44768 h 111067"/>
                <a:gd name="connsiteX14" fmla="*/ 990600 w 5798820"/>
                <a:gd name="connsiteY14" fmla="*/ 21908 h 111067"/>
                <a:gd name="connsiteX15" fmla="*/ 1047750 w 5798820"/>
                <a:gd name="connsiteY15" fmla="*/ 33338 h 111067"/>
                <a:gd name="connsiteX16" fmla="*/ 1101090 w 5798820"/>
                <a:gd name="connsiteY16" fmla="*/ 60008 h 111067"/>
                <a:gd name="connsiteX17" fmla="*/ 1203960 w 5798820"/>
                <a:gd name="connsiteY17" fmla="*/ 75248 h 111067"/>
                <a:gd name="connsiteX18" fmla="*/ 1253490 w 5798820"/>
                <a:gd name="connsiteY18" fmla="*/ 63818 h 111067"/>
                <a:gd name="connsiteX19" fmla="*/ 1379220 w 5798820"/>
                <a:gd name="connsiteY19" fmla="*/ 6668 h 111067"/>
                <a:gd name="connsiteX20" fmla="*/ 1424940 w 5798820"/>
                <a:gd name="connsiteY20" fmla="*/ 2858 h 111067"/>
                <a:gd name="connsiteX21" fmla="*/ 1508760 w 5798820"/>
                <a:gd name="connsiteY21" fmla="*/ 21908 h 111067"/>
                <a:gd name="connsiteX22" fmla="*/ 1623060 w 5798820"/>
                <a:gd name="connsiteY22" fmla="*/ 48578 h 111067"/>
                <a:gd name="connsiteX23" fmla="*/ 1855470 w 5798820"/>
                <a:gd name="connsiteY23" fmla="*/ 56198 h 111067"/>
                <a:gd name="connsiteX24" fmla="*/ 1950720 w 5798820"/>
                <a:gd name="connsiteY24" fmla="*/ 21908 h 111067"/>
                <a:gd name="connsiteX25" fmla="*/ 2019300 w 5798820"/>
                <a:gd name="connsiteY25" fmla="*/ 25718 h 111067"/>
                <a:gd name="connsiteX26" fmla="*/ 2091690 w 5798820"/>
                <a:gd name="connsiteY26" fmla="*/ 52388 h 111067"/>
                <a:gd name="connsiteX27" fmla="*/ 2167890 w 5798820"/>
                <a:gd name="connsiteY27" fmla="*/ 79058 h 111067"/>
                <a:gd name="connsiteX28" fmla="*/ 2244090 w 5798820"/>
                <a:gd name="connsiteY28" fmla="*/ 48578 h 111067"/>
                <a:gd name="connsiteX29" fmla="*/ 2339340 w 5798820"/>
                <a:gd name="connsiteY29" fmla="*/ 25718 h 111067"/>
                <a:gd name="connsiteX30" fmla="*/ 2392680 w 5798820"/>
                <a:gd name="connsiteY30" fmla="*/ 21908 h 111067"/>
                <a:gd name="connsiteX31" fmla="*/ 2461260 w 5798820"/>
                <a:gd name="connsiteY31" fmla="*/ 37148 h 111067"/>
                <a:gd name="connsiteX32" fmla="*/ 2526030 w 5798820"/>
                <a:gd name="connsiteY32" fmla="*/ 63818 h 111067"/>
                <a:gd name="connsiteX33" fmla="*/ 2636520 w 5798820"/>
                <a:gd name="connsiteY33" fmla="*/ 63818 h 111067"/>
                <a:gd name="connsiteX34" fmla="*/ 2712720 w 5798820"/>
                <a:gd name="connsiteY34" fmla="*/ 33338 h 111067"/>
                <a:gd name="connsiteX35" fmla="*/ 2750820 w 5798820"/>
                <a:gd name="connsiteY35" fmla="*/ 18098 h 111067"/>
                <a:gd name="connsiteX36" fmla="*/ 2804160 w 5798820"/>
                <a:gd name="connsiteY36" fmla="*/ 14288 h 111067"/>
                <a:gd name="connsiteX37" fmla="*/ 2857500 w 5798820"/>
                <a:gd name="connsiteY37" fmla="*/ 29528 h 111067"/>
                <a:gd name="connsiteX38" fmla="*/ 2880360 w 5798820"/>
                <a:gd name="connsiteY38" fmla="*/ 40958 h 111067"/>
                <a:gd name="connsiteX39" fmla="*/ 2926080 w 5798820"/>
                <a:gd name="connsiteY39" fmla="*/ 48578 h 111067"/>
                <a:gd name="connsiteX40" fmla="*/ 3051810 w 5798820"/>
                <a:gd name="connsiteY40" fmla="*/ 63818 h 111067"/>
                <a:gd name="connsiteX41" fmla="*/ 3211830 w 5798820"/>
                <a:gd name="connsiteY41" fmla="*/ 44768 h 111067"/>
                <a:gd name="connsiteX42" fmla="*/ 3265170 w 5798820"/>
                <a:gd name="connsiteY42" fmla="*/ 40958 h 111067"/>
                <a:gd name="connsiteX43" fmla="*/ 3470910 w 5798820"/>
                <a:gd name="connsiteY43" fmla="*/ 67628 h 111067"/>
                <a:gd name="connsiteX44" fmla="*/ 3528060 w 5798820"/>
                <a:gd name="connsiteY44" fmla="*/ 67628 h 111067"/>
                <a:gd name="connsiteX45" fmla="*/ 3726180 w 5798820"/>
                <a:gd name="connsiteY45" fmla="*/ 94298 h 111067"/>
                <a:gd name="connsiteX46" fmla="*/ 4011930 w 5798820"/>
                <a:gd name="connsiteY46" fmla="*/ 105728 h 111067"/>
                <a:gd name="connsiteX47" fmla="*/ 4156710 w 5798820"/>
                <a:gd name="connsiteY47" fmla="*/ 79058 h 111067"/>
                <a:gd name="connsiteX48" fmla="*/ 4354829 w 5798820"/>
                <a:gd name="connsiteY48" fmla="*/ 95060 h 111067"/>
                <a:gd name="connsiteX49" fmla="*/ 4427220 w 5798820"/>
                <a:gd name="connsiteY49" fmla="*/ 109538 h 111067"/>
                <a:gd name="connsiteX50" fmla="*/ 4907279 w 5798820"/>
                <a:gd name="connsiteY50" fmla="*/ 56198 h 111067"/>
                <a:gd name="connsiteX51" fmla="*/ 5090159 w 5798820"/>
                <a:gd name="connsiteY51" fmla="*/ 98108 h 111067"/>
                <a:gd name="connsiteX52" fmla="*/ 5421629 w 5798820"/>
                <a:gd name="connsiteY52" fmla="*/ 63818 h 111067"/>
                <a:gd name="connsiteX53" fmla="*/ 5612130 w 5798820"/>
                <a:gd name="connsiteY53" fmla="*/ 105728 h 111067"/>
                <a:gd name="connsiteX54" fmla="*/ 5798820 w 5798820"/>
                <a:gd name="connsiteY54" fmla="*/ 105728 h 111067"/>
                <a:gd name="connsiteX0" fmla="*/ 0 w 5798820"/>
                <a:gd name="connsiteY0" fmla="*/ 10478 h 109538"/>
                <a:gd name="connsiteX1" fmla="*/ 53340 w 5798820"/>
                <a:gd name="connsiteY1" fmla="*/ 44768 h 109538"/>
                <a:gd name="connsiteX2" fmla="*/ 102870 w 5798820"/>
                <a:gd name="connsiteY2" fmla="*/ 25718 h 109538"/>
                <a:gd name="connsiteX3" fmla="*/ 213360 w 5798820"/>
                <a:gd name="connsiteY3" fmla="*/ 52388 h 109538"/>
                <a:gd name="connsiteX4" fmla="*/ 285750 w 5798820"/>
                <a:gd name="connsiteY4" fmla="*/ 44768 h 109538"/>
                <a:gd name="connsiteX5" fmla="*/ 320040 w 5798820"/>
                <a:gd name="connsiteY5" fmla="*/ 10478 h 109538"/>
                <a:gd name="connsiteX6" fmla="*/ 392430 w 5798820"/>
                <a:gd name="connsiteY6" fmla="*/ 37148 h 109538"/>
                <a:gd name="connsiteX7" fmla="*/ 468630 w 5798820"/>
                <a:gd name="connsiteY7" fmla="*/ 63818 h 109538"/>
                <a:gd name="connsiteX8" fmla="*/ 567690 w 5798820"/>
                <a:gd name="connsiteY8" fmla="*/ 33338 h 109538"/>
                <a:gd name="connsiteX9" fmla="*/ 651510 w 5798820"/>
                <a:gd name="connsiteY9" fmla="*/ 2858 h 109538"/>
                <a:gd name="connsiteX10" fmla="*/ 704850 w 5798820"/>
                <a:gd name="connsiteY10" fmla="*/ 21908 h 109538"/>
                <a:gd name="connsiteX11" fmla="*/ 777240 w 5798820"/>
                <a:gd name="connsiteY11" fmla="*/ 44768 h 109538"/>
                <a:gd name="connsiteX12" fmla="*/ 834390 w 5798820"/>
                <a:gd name="connsiteY12" fmla="*/ 52388 h 109538"/>
                <a:gd name="connsiteX13" fmla="*/ 925830 w 5798820"/>
                <a:gd name="connsiteY13" fmla="*/ 44768 h 109538"/>
                <a:gd name="connsiteX14" fmla="*/ 990600 w 5798820"/>
                <a:gd name="connsiteY14" fmla="*/ 21908 h 109538"/>
                <a:gd name="connsiteX15" fmla="*/ 1047750 w 5798820"/>
                <a:gd name="connsiteY15" fmla="*/ 33338 h 109538"/>
                <a:gd name="connsiteX16" fmla="*/ 1101090 w 5798820"/>
                <a:gd name="connsiteY16" fmla="*/ 60008 h 109538"/>
                <a:gd name="connsiteX17" fmla="*/ 1203960 w 5798820"/>
                <a:gd name="connsiteY17" fmla="*/ 75248 h 109538"/>
                <a:gd name="connsiteX18" fmla="*/ 1253490 w 5798820"/>
                <a:gd name="connsiteY18" fmla="*/ 63818 h 109538"/>
                <a:gd name="connsiteX19" fmla="*/ 1379220 w 5798820"/>
                <a:gd name="connsiteY19" fmla="*/ 6668 h 109538"/>
                <a:gd name="connsiteX20" fmla="*/ 1424940 w 5798820"/>
                <a:gd name="connsiteY20" fmla="*/ 2858 h 109538"/>
                <a:gd name="connsiteX21" fmla="*/ 1508760 w 5798820"/>
                <a:gd name="connsiteY21" fmla="*/ 21908 h 109538"/>
                <a:gd name="connsiteX22" fmla="*/ 1623060 w 5798820"/>
                <a:gd name="connsiteY22" fmla="*/ 48578 h 109538"/>
                <a:gd name="connsiteX23" fmla="*/ 1855470 w 5798820"/>
                <a:gd name="connsiteY23" fmla="*/ 56198 h 109538"/>
                <a:gd name="connsiteX24" fmla="*/ 1950720 w 5798820"/>
                <a:gd name="connsiteY24" fmla="*/ 21908 h 109538"/>
                <a:gd name="connsiteX25" fmla="*/ 2019300 w 5798820"/>
                <a:gd name="connsiteY25" fmla="*/ 25718 h 109538"/>
                <a:gd name="connsiteX26" fmla="*/ 2091690 w 5798820"/>
                <a:gd name="connsiteY26" fmla="*/ 52388 h 109538"/>
                <a:gd name="connsiteX27" fmla="*/ 2167890 w 5798820"/>
                <a:gd name="connsiteY27" fmla="*/ 79058 h 109538"/>
                <a:gd name="connsiteX28" fmla="*/ 2244090 w 5798820"/>
                <a:gd name="connsiteY28" fmla="*/ 48578 h 109538"/>
                <a:gd name="connsiteX29" fmla="*/ 2339340 w 5798820"/>
                <a:gd name="connsiteY29" fmla="*/ 25718 h 109538"/>
                <a:gd name="connsiteX30" fmla="*/ 2392680 w 5798820"/>
                <a:gd name="connsiteY30" fmla="*/ 21908 h 109538"/>
                <a:gd name="connsiteX31" fmla="*/ 2461260 w 5798820"/>
                <a:gd name="connsiteY31" fmla="*/ 37148 h 109538"/>
                <a:gd name="connsiteX32" fmla="*/ 2526030 w 5798820"/>
                <a:gd name="connsiteY32" fmla="*/ 63818 h 109538"/>
                <a:gd name="connsiteX33" fmla="*/ 2636520 w 5798820"/>
                <a:gd name="connsiteY33" fmla="*/ 63818 h 109538"/>
                <a:gd name="connsiteX34" fmla="*/ 2712720 w 5798820"/>
                <a:gd name="connsiteY34" fmla="*/ 33338 h 109538"/>
                <a:gd name="connsiteX35" fmla="*/ 2750820 w 5798820"/>
                <a:gd name="connsiteY35" fmla="*/ 18098 h 109538"/>
                <a:gd name="connsiteX36" fmla="*/ 2804160 w 5798820"/>
                <a:gd name="connsiteY36" fmla="*/ 14288 h 109538"/>
                <a:gd name="connsiteX37" fmla="*/ 2857500 w 5798820"/>
                <a:gd name="connsiteY37" fmla="*/ 29528 h 109538"/>
                <a:gd name="connsiteX38" fmla="*/ 2880360 w 5798820"/>
                <a:gd name="connsiteY38" fmla="*/ 40958 h 109538"/>
                <a:gd name="connsiteX39" fmla="*/ 2926080 w 5798820"/>
                <a:gd name="connsiteY39" fmla="*/ 48578 h 109538"/>
                <a:gd name="connsiteX40" fmla="*/ 3051810 w 5798820"/>
                <a:gd name="connsiteY40" fmla="*/ 63818 h 109538"/>
                <a:gd name="connsiteX41" fmla="*/ 3211830 w 5798820"/>
                <a:gd name="connsiteY41" fmla="*/ 44768 h 109538"/>
                <a:gd name="connsiteX42" fmla="*/ 3265170 w 5798820"/>
                <a:gd name="connsiteY42" fmla="*/ 40958 h 109538"/>
                <a:gd name="connsiteX43" fmla="*/ 3470910 w 5798820"/>
                <a:gd name="connsiteY43" fmla="*/ 67628 h 109538"/>
                <a:gd name="connsiteX44" fmla="*/ 3528060 w 5798820"/>
                <a:gd name="connsiteY44" fmla="*/ 67628 h 109538"/>
                <a:gd name="connsiteX45" fmla="*/ 3726180 w 5798820"/>
                <a:gd name="connsiteY45" fmla="*/ 94298 h 109538"/>
                <a:gd name="connsiteX46" fmla="*/ 4011930 w 5798820"/>
                <a:gd name="connsiteY46" fmla="*/ 105728 h 109538"/>
                <a:gd name="connsiteX47" fmla="*/ 4156710 w 5798820"/>
                <a:gd name="connsiteY47" fmla="*/ 79058 h 109538"/>
                <a:gd name="connsiteX48" fmla="*/ 4354829 w 5798820"/>
                <a:gd name="connsiteY48" fmla="*/ 95060 h 109538"/>
                <a:gd name="connsiteX49" fmla="*/ 4427220 w 5798820"/>
                <a:gd name="connsiteY49" fmla="*/ 109538 h 109538"/>
                <a:gd name="connsiteX50" fmla="*/ 4684013 w 5798820"/>
                <a:gd name="connsiteY50" fmla="*/ 95060 h 109538"/>
                <a:gd name="connsiteX51" fmla="*/ 4907279 w 5798820"/>
                <a:gd name="connsiteY51" fmla="*/ 56198 h 109538"/>
                <a:gd name="connsiteX52" fmla="*/ 5090159 w 5798820"/>
                <a:gd name="connsiteY52" fmla="*/ 98108 h 109538"/>
                <a:gd name="connsiteX53" fmla="*/ 5421629 w 5798820"/>
                <a:gd name="connsiteY53" fmla="*/ 63818 h 109538"/>
                <a:gd name="connsiteX54" fmla="*/ 5612130 w 5798820"/>
                <a:gd name="connsiteY54" fmla="*/ 105728 h 109538"/>
                <a:gd name="connsiteX55" fmla="*/ 5798820 w 5798820"/>
                <a:gd name="connsiteY55" fmla="*/ 105728 h 109538"/>
                <a:gd name="connsiteX0" fmla="*/ 0 w 5798820"/>
                <a:gd name="connsiteY0" fmla="*/ 10478 h 109538"/>
                <a:gd name="connsiteX1" fmla="*/ 53340 w 5798820"/>
                <a:gd name="connsiteY1" fmla="*/ 44768 h 109538"/>
                <a:gd name="connsiteX2" fmla="*/ 102870 w 5798820"/>
                <a:gd name="connsiteY2" fmla="*/ 25718 h 109538"/>
                <a:gd name="connsiteX3" fmla="*/ 213360 w 5798820"/>
                <a:gd name="connsiteY3" fmla="*/ 52388 h 109538"/>
                <a:gd name="connsiteX4" fmla="*/ 285750 w 5798820"/>
                <a:gd name="connsiteY4" fmla="*/ 44768 h 109538"/>
                <a:gd name="connsiteX5" fmla="*/ 320040 w 5798820"/>
                <a:gd name="connsiteY5" fmla="*/ 10478 h 109538"/>
                <a:gd name="connsiteX6" fmla="*/ 392430 w 5798820"/>
                <a:gd name="connsiteY6" fmla="*/ 37148 h 109538"/>
                <a:gd name="connsiteX7" fmla="*/ 468630 w 5798820"/>
                <a:gd name="connsiteY7" fmla="*/ 63818 h 109538"/>
                <a:gd name="connsiteX8" fmla="*/ 567690 w 5798820"/>
                <a:gd name="connsiteY8" fmla="*/ 33338 h 109538"/>
                <a:gd name="connsiteX9" fmla="*/ 651510 w 5798820"/>
                <a:gd name="connsiteY9" fmla="*/ 2858 h 109538"/>
                <a:gd name="connsiteX10" fmla="*/ 704850 w 5798820"/>
                <a:gd name="connsiteY10" fmla="*/ 21908 h 109538"/>
                <a:gd name="connsiteX11" fmla="*/ 777240 w 5798820"/>
                <a:gd name="connsiteY11" fmla="*/ 44768 h 109538"/>
                <a:gd name="connsiteX12" fmla="*/ 834390 w 5798820"/>
                <a:gd name="connsiteY12" fmla="*/ 52388 h 109538"/>
                <a:gd name="connsiteX13" fmla="*/ 925830 w 5798820"/>
                <a:gd name="connsiteY13" fmla="*/ 44768 h 109538"/>
                <a:gd name="connsiteX14" fmla="*/ 990600 w 5798820"/>
                <a:gd name="connsiteY14" fmla="*/ 21908 h 109538"/>
                <a:gd name="connsiteX15" fmla="*/ 1047750 w 5798820"/>
                <a:gd name="connsiteY15" fmla="*/ 33338 h 109538"/>
                <a:gd name="connsiteX16" fmla="*/ 1101090 w 5798820"/>
                <a:gd name="connsiteY16" fmla="*/ 60008 h 109538"/>
                <a:gd name="connsiteX17" fmla="*/ 1203960 w 5798820"/>
                <a:gd name="connsiteY17" fmla="*/ 75248 h 109538"/>
                <a:gd name="connsiteX18" fmla="*/ 1253490 w 5798820"/>
                <a:gd name="connsiteY18" fmla="*/ 63818 h 109538"/>
                <a:gd name="connsiteX19" fmla="*/ 1379220 w 5798820"/>
                <a:gd name="connsiteY19" fmla="*/ 6668 h 109538"/>
                <a:gd name="connsiteX20" fmla="*/ 1424940 w 5798820"/>
                <a:gd name="connsiteY20" fmla="*/ 2858 h 109538"/>
                <a:gd name="connsiteX21" fmla="*/ 1508760 w 5798820"/>
                <a:gd name="connsiteY21" fmla="*/ 21908 h 109538"/>
                <a:gd name="connsiteX22" fmla="*/ 1623060 w 5798820"/>
                <a:gd name="connsiteY22" fmla="*/ 48578 h 109538"/>
                <a:gd name="connsiteX23" fmla="*/ 1855470 w 5798820"/>
                <a:gd name="connsiteY23" fmla="*/ 56198 h 109538"/>
                <a:gd name="connsiteX24" fmla="*/ 1950720 w 5798820"/>
                <a:gd name="connsiteY24" fmla="*/ 21908 h 109538"/>
                <a:gd name="connsiteX25" fmla="*/ 2019300 w 5798820"/>
                <a:gd name="connsiteY25" fmla="*/ 25718 h 109538"/>
                <a:gd name="connsiteX26" fmla="*/ 2091690 w 5798820"/>
                <a:gd name="connsiteY26" fmla="*/ 52388 h 109538"/>
                <a:gd name="connsiteX27" fmla="*/ 2167890 w 5798820"/>
                <a:gd name="connsiteY27" fmla="*/ 79058 h 109538"/>
                <a:gd name="connsiteX28" fmla="*/ 2244090 w 5798820"/>
                <a:gd name="connsiteY28" fmla="*/ 48578 h 109538"/>
                <a:gd name="connsiteX29" fmla="*/ 2339340 w 5798820"/>
                <a:gd name="connsiteY29" fmla="*/ 25718 h 109538"/>
                <a:gd name="connsiteX30" fmla="*/ 2392680 w 5798820"/>
                <a:gd name="connsiteY30" fmla="*/ 21908 h 109538"/>
                <a:gd name="connsiteX31" fmla="*/ 2461260 w 5798820"/>
                <a:gd name="connsiteY31" fmla="*/ 37148 h 109538"/>
                <a:gd name="connsiteX32" fmla="*/ 2526030 w 5798820"/>
                <a:gd name="connsiteY32" fmla="*/ 63818 h 109538"/>
                <a:gd name="connsiteX33" fmla="*/ 2636520 w 5798820"/>
                <a:gd name="connsiteY33" fmla="*/ 63818 h 109538"/>
                <a:gd name="connsiteX34" fmla="*/ 2712720 w 5798820"/>
                <a:gd name="connsiteY34" fmla="*/ 33338 h 109538"/>
                <a:gd name="connsiteX35" fmla="*/ 2750820 w 5798820"/>
                <a:gd name="connsiteY35" fmla="*/ 18098 h 109538"/>
                <a:gd name="connsiteX36" fmla="*/ 2804160 w 5798820"/>
                <a:gd name="connsiteY36" fmla="*/ 14288 h 109538"/>
                <a:gd name="connsiteX37" fmla="*/ 2857500 w 5798820"/>
                <a:gd name="connsiteY37" fmla="*/ 29528 h 109538"/>
                <a:gd name="connsiteX38" fmla="*/ 2880360 w 5798820"/>
                <a:gd name="connsiteY38" fmla="*/ 40958 h 109538"/>
                <a:gd name="connsiteX39" fmla="*/ 2926080 w 5798820"/>
                <a:gd name="connsiteY39" fmla="*/ 48578 h 109538"/>
                <a:gd name="connsiteX40" fmla="*/ 3051810 w 5798820"/>
                <a:gd name="connsiteY40" fmla="*/ 63818 h 109538"/>
                <a:gd name="connsiteX41" fmla="*/ 3211830 w 5798820"/>
                <a:gd name="connsiteY41" fmla="*/ 44768 h 109538"/>
                <a:gd name="connsiteX42" fmla="*/ 3265170 w 5798820"/>
                <a:gd name="connsiteY42" fmla="*/ 40958 h 109538"/>
                <a:gd name="connsiteX43" fmla="*/ 3470910 w 5798820"/>
                <a:gd name="connsiteY43" fmla="*/ 67628 h 109538"/>
                <a:gd name="connsiteX44" fmla="*/ 3528060 w 5798820"/>
                <a:gd name="connsiteY44" fmla="*/ 67628 h 109538"/>
                <a:gd name="connsiteX45" fmla="*/ 3726180 w 5798820"/>
                <a:gd name="connsiteY45" fmla="*/ 94298 h 109538"/>
                <a:gd name="connsiteX46" fmla="*/ 4011930 w 5798820"/>
                <a:gd name="connsiteY46" fmla="*/ 105728 h 109538"/>
                <a:gd name="connsiteX47" fmla="*/ 4156710 w 5798820"/>
                <a:gd name="connsiteY47" fmla="*/ 79058 h 109538"/>
                <a:gd name="connsiteX48" fmla="*/ 4354829 w 5798820"/>
                <a:gd name="connsiteY48" fmla="*/ 95060 h 109538"/>
                <a:gd name="connsiteX49" fmla="*/ 4427220 w 5798820"/>
                <a:gd name="connsiteY49" fmla="*/ 109538 h 109538"/>
                <a:gd name="connsiteX50" fmla="*/ 4684013 w 5798820"/>
                <a:gd name="connsiteY50" fmla="*/ 95060 h 109538"/>
                <a:gd name="connsiteX51" fmla="*/ 4907279 w 5798820"/>
                <a:gd name="connsiteY51" fmla="*/ 56198 h 109538"/>
                <a:gd name="connsiteX52" fmla="*/ 5090159 w 5798820"/>
                <a:gd name="connsiteY52" fmla="*/ 98108 h 109538"/>
                <a:gd name="connsiteX53" fmla="*/ 5244845 w 5798820"/>
                <a:gd name="connsiteY53" fmla="*/ 88964 h 109538"/>
                <a:gd name="connsiteX54" fmla="*/ 5421629 w 5798820"/>
                <a:gd name="connsiteY54" fmla="*/ 63818 h 109538"/>
                <a:gd name="connsiteX55" fmla="*/ 5612130 w 5798820"/>
                <a:gd name="connsiteY55" fmla="*/ 105728 h 109538"/>
                <a:gd name="connsiteX56" fmla="*/ 5798820 w 5798820"/>
                <a:gd name="connsiteY56" fmla="*/ 105728 h 109538"/>
                <a:gd name="connsiteX0" fmla="*/ 0 w 5798820"/>
                <a:gd name="connsiteY0" fmla="*/ 10478 h 109538"/>
                <a:gd name="connsiteX1" fmla="*/ 53340 w 5798820"/>
                <a:gd name="connsiteY1" fmla="*/ 44768 h 109538"/>
                <a:gd name="connsiteX2" fmla="*/ 102870 w 5798820"/>
                <a:gd name="connsiteY2" fmla="*/ 25718 h 109538"/>
                <a:gd name="connsiteX3" fmla="*/ 213360 w 5798820"/>
                <a:gd name="connsiteY3" fmla="*/ 52388 h 109538"/>
                <a:gd name="connsiteX4" fmla="*/ 285750 w 5798820"/>
                <a:gd name="connsiteY4" fmla="*/ 44768 h 109538"/>
                <a:gd name="connsiteX5" fmla="*/ 320040 w 5798820"/>
                <a:gd name="connsiteY5" fmla="*/ 10478 h 109538"/>
                <a:gd name="connsiteX6" fmla="*/ 392430 w 5798820"/>
                <a:gd name="connsiteY6" fmla="*/ 37148 h 109538"/>
                <a:gd name="connsiteX7" fmla="*/ 468630 w 5798820"/>
                <a:gd name="connsiteY7" fmla="*/ 63818 h 109538"/>
                <a:gd name="connsiteX8" fmla="*/ 567690 w 5798820"/>
                <a:gd name="connsiteY8" fmla="*/ 33338 h 109538"/>
                <a:gd name="connsiteX9" fmla="*/ 651510 w 5798820"/>
                <a:gd name="connsiteY9" fmla="*/ 2858 h 109538"/>
                <a:gd name="connsiteX10" fmla="*/ 704850 w 5798820"/>
                <a:gd name="connsiteY10" fmla="*/ 21908 h 109538"/>
                <a:gd name="connsiteX11" fmla="*/ 777240 w 5798820"/>
                <a:gd name="connsiteY11" fmla="*/ 44768 h 109538"/>
                <a:gd name="connsiteX12" fmla="*/ 834390 w 5798820"/>
                <a:gd name="connsiteY12" fmla="*/ 52388 h 109538"/>
                <a:gd name="connsiteX13" fmla="*/ 925830 w 5798820"/>
                <a:gd name="connsiteY13" fmla="*/ 44768 h 109538"/>
                <a:gd name="connsiteX14" fmla="*/ 990600 w 5798820"/>
                <a:gd name="connsiteY14" fmla="*/ 21908 h 109538"/>
                <a:gd name="connsiteX15" fmla="*/ 1047750 w 5798820"/>
                <a:gd name="connsiteY15" fmla="*/ 33338 h 109538"/>
                <a:gd name="connsiteX16" fmla="*/ 1101090 w 5798820"/>
                <a:gd name="connsiteY16" fmla="*/ 60008 h 109538"/>
                <a:gd name="connsiteX17" fmla="*/ 1203960 w 5798820"/>
                <a:gd name="connsiteY17" fmla="*/ 75248 h 109538"/>
                <a:gd name="connsiteX18" fmla="*/ 1253490 w 5798820"/>
                <a:gd name="connsiteY18" fmla="*/ 63818 h 109538"/>
                <a:gd name="connsiteX19" fmla="*/ 1379220 w 5798820"/>
                <a:gd name="connsiteY19" fmla="*/ 6668 h 109538"/>
                <a:gd name="connsiteX20" fmla="*/ 1424940 w 5798820"/>
                <a:gd name="connsiteY20" fmla="*/ 2858 h 109538"/>
                <a:gd name="connsiteX21" fmla="*/ 1508760 w 5798820"/>
                <a:gd name="connsiteY21" fmla="*/ 21908 h 109538"/>
                <a:gd name="connsiteX22" fmla="*/ 1623060 w 5798820"/>
                <a:gd name="connsiteY22" fmla="*/ 48578 h 109538"/>
                <a:gd name="connsiteX23" fmla="*/ 1855470 w 5798820"/>
                <a:gd name="connsiteY23" fmla="*/ 56198 h 109538"/>
                <a:gd name="connsiteX24" fmla="*/ 1950720 w 5798820"/>
                <a:gd name="connsiteY24" fmla="*/ 21908 h 109538"/>
                <a:gd name="connsiteX25" fmla="*/ 2019300 w 5798820"/>
                <a:gd name="connsiteY25" fmla="*/ 25718 h 109538"/>
                <a:gd name="connsiteX26" fmla="*/ 2091690 w 5798820"/>
                <a:gd name="connsiteY26" fmla="*/ 52388 h 109538"/>
                <a:gd name="connsiteX27" fmla="*/ 2167890 w 5798820"/>
                <a:gd name="connsiteY27" fmla="*/ 79058 h 109538"/>
                <a:gd name="connsiteX28" fmla="*/ 2244090 w 5798820"/>
                <a:gd name="connsiteY28" fmla="*/ 48578 h 109538"/>
                <a:gd name="connsiteX29" fmla="*/ 2339340 w 5798820"/>
                <a:gd name="connsiteY29" fmla="*/ 25718 h 109538"/>
                <a:gd name="connsiteX30" fmla="*/ 2392680 w 5798820"/>
                <a:gd name="connsiteY30" fmla="*/ 21908 h 109538"/>
                <a:gd name="connsiteX31" fmla="*/ 2461260 w 5798820"/>
                <a:gd name="connsiteY31" fmla="*/ 37148 h 109538"/>
                <a:gd name="connsiteX32" fmla="*/ 2526030 w 5798820"/>
                <a:gd name="connsiteY32" fmla="*/ 63818 h 109538"/>
                <a:gd name="connsiteX33" fmla="*/ 2636520 w 5798820"/>
                <a:gd name="connsiteY33" fmla="*/ 63818 h 109538"/>
                <a:gd name="connsiteX34" fmla="*/ 2712720 w 5798820"/>
                <a:gd name="connsiteY34" fmla="*/ 33338 h 109538"/>
                <a:gd name="connsiteX35" fmla="*/ 2750820 w 5798820"/>
                <a:gd name="connsiteY35" fmla="*/ 18098 h 109538"/>
                <a:gd name="connsiteX36" fmla="*/ 2804160 w 5798820"/>
                <a:gd name="connsiteY36" fmla="*/ 14288 h 109538"/>
                <a:gd name="connsiteX37" fmla="*/ 2857500 w 5798820"/>
                <a:gd name="connsiteY37" fmla="*/ 29528 h 109538"/>
                <a:gd name="connsiteX38" fmla="*/ 2880360 w 5798820"/>
                <a:gd name="connsiteY38" fmla="*/ 40958 h 109538"/>
                <a:gd name="connsiteX39" fmla="*/ 2926080 w 5798820"/>
                <a:gd name="connsiteY39" fmla="*/ 48578 h 109538"/>
                <a:gd name="connsiteX40" fmla="*/ 3051810 w 5798820"/>
                <a:gd name="connsiteY40" fmla="*/ 63818 h 109538"/>
                <a:gd name="connsiteX41" fmla="*/ 3211830 w 5798820"/>
                <a:gd name="connsiteY41" fmla="*/ 44768 h 109538"/>
                <a:gd name="connsiteX42" fmla="*/ 3265170 w 5798820"/>
                <a:gd name="connsiteY42" fmla="*/ 40958 h 109538"/>
                <a:gd name="connsiteX43" fmla="*/ 3470910 w 5798820"/>
                <a:gd name="connsiteY43" fmla="*/ 67628 h 109538"/>
                <a:gd name="connsiteX44" fmla="*/ 3607308 w 5798820"/>
                <a:gd name="connsiteY44" fmla="*/ 55436 h 109538"/>
                <a:gd name="connsiteX45" fmla="*/ 3726180 w 5798820"/>
                <a:gd name="connsiteY45" fmla="*/ 94298 h 109538"/>
                <a:gd name="connsiteX46" fmla="*/ 4011930 w 5798820"/>
                <a:gd name="connsiteY46" fmla="*/ 105728 h 109538"/>
                <a:gd name="connsiteX47" fmla="*/ 4156710 w 5798820"/>
                <a:gd name="connsiteY47" fmla="*/ 79058 h 109538"/>
                <a:gd name="connsiteX48" fmla="*/ 4354829 w 5798820"/>
                <a:gd name="connsiteY48" fmla="*/ 95060 h 109538"/>
                <a:gd name="connsiteX49" fmla="*/ 4427220 w 5798820"/>
                <a:gd name="connsiteY49" fmla="*/ 109538 h 109538"/>
                <a:gd name="connsiteX50" fmla="*/ 4684013 w 5798820"/>
                <a:gd name="connsiteY50" fmla="*/ 95060 h 109538"/>
                <a:gd name="connsiteX51" fmla="*/ 4907279 w 5798820"/>
                <a:gd name="connsiteY51" fmla="*/ 56198 h 109538"/>
                <a:gd name="connsiteX52" fmla="*/ 5090159 w 5798820"/>
                <a:gd name="connsiteY52" fmla="*/ 98108 h 109538"/>
                <a:gd name="connsiteX53" fmla="*/ 5244845 w 5798820"/>
                <a:gd name="connsiteY53" fmla="*/ 88964 h 109538"/>
                <a:gd name="connsiteX54" fmla="*/ 5421629 w 5798820"/>
                <a:gd name="connsiteY54" fmla="*/ 63818 h 109538"/>
                <a:gd name="connsiteX55" fmla="*/ 5612130 w 5798820"/>
                <a:gd name="connsiteY55" fmla="*/ 105728 h 109538"/>
                <a:gd name="connsiteX56" fmla="*/ 5798820 w 5798820"/>
                <a:gd name="connsiteY56" fmla="*/ 105728 h 109538"/>
                <a:gd name="connsiteX0" fmla="*/ 0 w 5798820"/>
                <a:gd name="connsiteY0" fmla="*/ 10478 h 109538"/>
                <a:gd name="connsiteX1" fmla="*/ 53340 w 5798820"/>
                <a:gd name="connsiteY1" fmla="*/ 44768 h 109538"/>
                <a:gd name="connsiteX2" fmla="*/ 102870 w 5798820"/>
                <a:gd name="connsiteY2" fmla="*/ 25718 h 109538"/>
                <a:gd name="connsiteX3" fmla="*/ 213360 w 5798820"/>
                <a:gd name="connsiteY3" fmla="*/ 52388 h 109538"/>
                <a:gd name="connsiteX4" fmla="*/ 285750 w 5798820"/>
                <a:gd name="connsiteY4" fmla="*/ 44768 h 109538"/>
                <a:gd name="connsiteX5" fmla="*/ 320040 w 5798820"/>
                <a:gd name="connsiteY5" fmla="*/ 10478 h 109538"/>
                <a:gd name="connsiteX6" fmla="*/ 392430 w 5798820"/>
                <a:gd name="connsiteY6" fmla="*/ 37148 h 109538"/>
                <a:gd name="connsiteX7" fmla="*/ 468630 w 5798820"/>
                <a:gd name="connsiteY7" fmla="*/ 63818 h 109538"/>
                <a:gd name="connsiteX8" fmla="*/ 567690 w 5798820"/>
                <a:gd name="connsiteY8" fmla="*/ 33338 h 109538"/>
                <a:gd name="connsiteX9" fmla="*/ 651510 w 5798820"/>
                <a:gd name="connsiteY9" fmla="*/ 2858 h 109538"/>
                <a:gd name="connsiteX10" fmla="*/ 704850 w 5798820"/>
                <a:gd name="connsiteY10" fmla="*/ 21908 h 109538"/>
                <a:gd name="connsiteX11" fmla="*/ 777240 w 5798820"/>
                <a:gd name="connsiteY11" fmla="*/ 44768 h 109538"/>
                <a:gd name="connsiteX12" fmla="*/ 834390 w 5798820"/>
                <a:gd name="connsiteY12" fmla="*/ 52388 h 109538"/>
                <a:gd name="connsiteX13" fmla="*/ 925830 w 5798820"/>
                <a:gd name="connsiteY13" fmla="*/ 44768 h 109538"/>
                <a:gd name="connsiteX14" fmla="*/ 990600 w 5798820"/>
                <a:gd name="connsiteY14" fmla="*/ 21908 h 109538"/>
                <a:gd name="connsiteX15" fmla="*/ 1047750 w 5798820"/>
                <a:gd name="connsiteY15" fmla="*/ 33338 h 109538"/>
                <a:gd name="connsiteX16" fmla="*/ 1101090 w 5798820"/>
                <a:gd name="connsiteY16" fmla="*/ 60008 h 109538"/>
                <a:gd name="connsiteX17" fmla="*/ 1203960 w 5798820"/>
                <a:gd name="connsiteY17" fmla="*/ 75248 h 109538"/>
                <a:gd name="connsiteX18" fmla="*/ 1253490 w 5798820"/>
                <a:gd name="connsiteY18" fmla="*/ 63818 h 109538"/>
                <a:gd name="connsiteX19" fmla="*/ 1379220 w 5798820"/>
                <a:gd name="connsiteY19" fmla="*/ 6668 h 109538"/>
                <a:gd name="connsiteX20" fmla="*/ 1424940 w 5798820"/>
                <a:gd name="connsiteY20" fmla="*/ 2858 h 109538"/>
                <a:gd name="connsiteX21" fmla="*/ 1508760 w 5798820"/>
                <a:gd name="connsiteY21" fmla="*/ 21908 h 109538"/>
                <a:gd name="connsiteX22" fmla="*/ 1623060 w 5798820"/>
                <a:gd name="connsiteY22" fmla="*/ 48578 h 109538"/>
                <a:gd name="connsiteX23" fmla="*/ 1855470 w 5798820"/>
                <a:gd name="connsiteY23" fmla="*/ 56198 h 109538"/>
                <a:gd name="connsiteX24" fmla="*/ 1950720 w 5798820"/>
                <a:gd name="connsiteY24" fmla="*/ 21908 h 109538"/>
                <a:gd name="connsiteX25" fmla="*/ 2019300 w 5798820"/>
                <a:gd name="connsiteY25" fmla="*/ 25718 h 109538"/>
                <a:gd name="connsiteX26" fmla="*/ 2091690 w 5798820"/>
                <a:gd name="connsiteY26" fmla="*/ 52388 h 109538"/>
                <a:gd name="connsiteX27" fmla="*/ 2167890 w 5798820"/>
                <a:gd name="connsiteY27" fmla="*/ 79058 h 109538"/>
                <a:gd name="connsiteX28" fmla="*/ 2244090 w 5798820"/>
                <a:gd name="connsiteY28" fmla="*/ 48578 h 109538"/>
                <a:gd name="connsiteX29" fmla="*/ 2339340 w 5798820"/>
                <a:gd name="connsiteY29" fmla="*/ 25718 h 109538"/>
                <a:gd name="connsiteX30" fmla="*/ 2392680 w 5798820"/>
                <a:gd name="connsiteY30" fmla="*/ 21908 h 109538"/>
                <a:gd name="connsiteX31" fmla="*/ 2461260 w 5798820"/>
                <a:gd name="connsiteY31" fmla="*/ 37148 h 109538"/>
                <a:gd name="connsiteX32" fmla="*/ 2526030 w 5798820"/>
                <a:gd name="connsiteY32" fmla="*/ 63818 h 109538"/>
                <a:gd name="connsiteX33" fmla="*/ 2636520 w 5798820"/>
                <a:gd name="connsiteY33" fmla="*/ 63818 h 109538"/>
                <a:gd name="connsiteX34" fmla="*/ 2712720 w 5798820"/>
                <a:gd name="connsiteY34" fmla="*/ 33338 h 109538"/>
                <a:gd name="connsiteX35" fmla="*/ 2750820 w 5798820"/>
                <a:gd name="connsiteY35" fmla="*/ 18098 h 109538"/>
                <a:gd name="connsiteX36" fmla="*/ 2804160 w 5798820"/>
                <a:gd name="connsiteY36" fmla="*/ 14288 h 109538"/>
                <a:gd name="connsiteX37" fmla="*/ 2857500 w 5798820"/>
                <a:gd name="connsiteY37" fmla="*/ 29528 h 109538"/>
                <a:gd name="connsiteX38" fmla="*/ 2880360 w 5798820"/>
                <a:gd name="connsiteY38" fmla="*/ 40958 h 109538"/>
                <a:gd name="connsiteX39" fmla="*/ 2926080 w 5798820"/>
                <a:gd name="connsiteY39" fmla="*/ 48578 h 109538"/>
                <a:gd name="connsiteX40" fmla="*/ 3051810 w 5798820"/>
                <a:gd name="connsiteY40" fmla="*/ 63818 h 109538"/>
                <a:gd name="connsiteX41" fmla="*/ 3211830 w 5798820"/>
                <a:gd name="connsiteY41" fmla="*/ 44768 h 109538"/>
                <a:gd name="connsiteX42" fmla="*/ 3265170 w 5798820"/>
                <a:gd name="connsiteY42" fmla="*/ 40958 h 109538"/>
                <a:gd name="connsiteX43" fmla="*/ 3470910 w 5798820"/>
                <a:gd name="connsiteY43" fmla="*/ 67628 h 109538"/>
                <a:gd name="connsiteX44" fmla="*/ 3607308 w 5798820"/>
                <a:gd name="connsiteY44" fmla="*/ 55436 h 109538"/>
                <a:gd name="connsiteX45" fmla="*/ 3805428 w 5798820"/>
                <a:gd name="connsiteY45" fmla="*/ 88202 h 109538"/>
                <a:gd name="connsiteX46" fmla="*/ 4011930 w 5798820"/>
                <a:gd name="connsiteY46" fmla="*/ 105728 h 109538"/>
                <a:gd name="connsiteX47" fmla="*/ 4156710 w 5798820"/>
                <a:gd name="connsiteY47" fmla="*/ 79058 h 109538"/>
                <a:gd name="connsiteX48" fmla="*/ 4354829 w 5798820"/>
                <a:gd name="connsiteY48" fmla="*/ 95060 h 109538"/>
                <a:gd name="connsiteX49" fmla="*/ 4427220 w 5798820"/>
                <a:gd name="connsiteY49" fmla="*/ 109538 h 109538"/>
                <a:gd name="connsiteX50" fmla="*/ 4684013 w 5798820"/>
                <a:gd name="connsiteY50" fmla="*/ 95060 h 109538"/>
                <a:gd name="connsiteX51" fmla="*/ 4907279 w 5798820"/>
                <a:gd name="connsiteY51" fmla="*/ 56198 h 109538"/>
                <a:gd name="connsiteX52" fmla="*/ 5090159 w 5798820"/>
                <a:gd name="connsiteY52" fmla="*/ 98108 h 109538"/>
                <a:gd name="connsiteX53" fmla="*/ 5244845 w 5798820"/>
                <a:gd name="connsiteY53" fmla="*/ 88964 h 109538"/>
                <a:gd name="connsiteX54" fmla="*/ 5421629 w 5798820"/>
                <a:gd name="connsiteY54" fmla="*/ 63818 h 109538"/>
                <a:gd name="connsiteX55" fmla="*/ 5612130 w 5798820"/>
                <a:gd name="connsiteY55" fmla="*/ 105728 h 109538"/>
                <a:gd name="connsiteX56" fmla="*/ 5798820 w 5798820"/>
                <a:gd name="connsiteY56" fmla="*/ 105728 h 109538"/>
                <a:gd name="connsiteX0" fmla="*/ 0 w 5798820"/>
                <a:gd name="connsiteY0" fmla="*/ 10478 h 109538"/>
                <a:gd name="connsiteX1" fmla="*/ 53340 w 5798820"/>
                <a:gd name="connsiteY1" fmla="*/ 44768 h 109538"/>
                <a:gd name="connsiteX2" fmla="*/ 102870 w 5798820"/>
                <a:gd name="connsiteY2" fmla="*/ 25718 h 109538"/>
                <a:gd name="connsiteX3" fmla="*/ 213360 w 5798820"/>
                <a:gd name="connsiteY3" fmla="*/ 52388 h 109538"/>
                <a:gd name="connsiteX4" fmla="*/ 285750 w 5798820"/>
                <a:gd name="connsiteY4" fmla="*/ 44768 h 109538"/>
                <a:gd name="connsiteX5" fmla="*/ 320040 w 5798820"/>
                <a:gd name="connsiteY5" fmla="*/ 10478 h 109538"/>
                <a:gd name="connsiteX6" fmla="*/ 392430 w 5798820"/>
                <a:gd name="connsiteY6" fmla="*/ 37148 h 109538"/>
                <a:gd name="connsiteX7" fmla="*/ 468630 w 5798820"/>
                <a:gd name="connsiteY7" fmla="*/ 63818 h 109538"/>
                <a:gd name="connsiteX8" fmla="*/ 567690 w 5798820"/>
                <a:gd name="connsiteY8" fmla="*/ 33338 h 109538"/>
                <a:gd name="connsiteX9" fmla="*/ 651510 w 5798820"/>
                <a:gd name="connsiteY9" fmla="*/ 2858 h 109538"/>
                <a:gd name="connsiteX10" fmla="*/ 704850 w 5798820"/>
                <a:gd name="connsiteY10" fmla="*/ 21908 h 109538"/>
                <a:gd name="connsiteX11" fmla="*/ 777240 w 5798820"/>
                <a:gd name="connsiteY11" fmla="*/ 44768 h 109538"/>
                <a:gd name="connsiteX12" fmla="*/ 834390 w 5798820"/>
                <a:gd name="connsiteY12" fmla="*/ 52388 h 109538"/>
                <a:gd name="connsiteX13" fmla="*/ 925830 w 5798820"/>
                <a:gd name="connsiteY13" fmla="*/ 44768 h 109538"/>
                <a:gd name="connsiteX14" fmla="*/ 990600 w 5798820"/>
                <a:gd name="connsiteY14" fmla="*/ 21908 h 109538"/>
                <a:gd name="connsiteX15" fmla="*/ 1047750 w 5798820"/>
                <a:gd name="connsiteY15" fmla="*/ 33338 h 109538"/>
                <a:gd name="connsiteX16" fmla="*/ 1101090 w 5798820"/>
                <a:gd name="connsiteY16" fmla="*/ 60008 h 109538"/>
                <a:gd name="connsiteX17" fmla="*/ 1203960 w 5798820"/>
                <a:gd name="connsiteY17" fmla="*/ 75248 h 109538"/>
                <a:gd name="connsiteX18" fmla="*/ 1253490 w 5798820"/>
                <a:gd name="connsiteY18" fmla="*/ 63818 h 109538"/>
                <a:gd name="connsiteX19" fmla="*/ 1379220 w 5798820"/>
                <a:gd name="connsiteY19" fmla="*/ 6668 h 109538"/>
                <a:gd name="connsiteX20" fmla="*/ 1424940 w 5798820"/>
                <a:gd name="connsiteY20" fmla="*/ 2858 h 109538"/>
                <a:gd name="connsiteX21" fmla="*/ 1508760 w 5798820"/>
                <a:gd name="connsiteY21" fmla="*/ 21908 h 109538"/>
                <a:gd name="connsiteX22" fmla="*/ 1623060 w 5798820"/>
                <a:gd name="connsiteY22" fmla="*/ 48578 h 109538"/>
                <a:gd name="connsiteX23" fmla="*/ 1855470 w 5798820"/>
                <a:gd name="connsiteY23" fmla="*/ 56198 h 109538"/>
                <a:gd name="connsiteX24" fmla="*/ 1950720 w 5798820"/>
                <a:gd name="connsiteY24" fmla="*/ 21908 h 109538"/>
                <a:gd name="connsiteX25" fmla="*/ 2019300 w 5798820"/>
                <a:gd name="connsiteY25" fmla="*/ 25718 h 109538"/>
                <a:gd name="connsiteX26" fmla="*/ 2091690 w 5798820"/>
                <a:gd name="connsiteY26" fmla="*/ 52388 h 109538"/>
                <a:gd name="connsiteX27" fmla="*/ 2167890 w 5798820"/>
                <a:gd name="connsiteY27" fmla="*/ 79058 h 109538"/>
                <a:gd name="connsiteX28" fmla="*/ 2244090 w 5798820"/>
                <a:gd name="connsiteY28" fmla="*/ 48578 h 109538"/>
                <a:gd name="connsiteX29" fmla="*/ 2339340 w 5798820"/>
                <a:gd name="connsiteY29" fmla="*/ 25718 h 109538"/>
                <a:gd name="connsiteX30" fmla="*/ 2392680 w 5798820"/>
                <a:gd name="connsiteY30" fmla="*/ 21908 h 109538"/>
                <a:gd name="connsiteX31" fmla="*/ 2461260 w 5798820"/>
                <a:gd name="connsiteY31" fmla="*/ 37148 h 109538"/>
                <a:gd name="connsiteX32" fmla="*/ 2526030 w 5798820"/>
                <a:gd name="connsiteY32" fmla="*/ 63818 h 109538"/>
                <a:gd name="connsiteX33" fmla="*/ 2636520 w 5798820"/>
                <a:gd name="connsiteY33" fmla="*/ 63818 h 109538"/>
                <a:gd name="connsiteX34" fmla="*/ 2712720 w 5798820"/>
                <a:gd name="connsiteY34" fmla="*/ 33338 h 109538"/>
                <a:gd name="connsiteX35" fmla="*/ 2750820 w 5798820"/>
                <a:gd name="connsiteY35" fmla="*/ 18098 h 109538"/>
                <a:gd name="connsiteX36" fmla="*/ 2804160 w 5798820"/>
                <a:gd name="connsiteY36" fmla="*/ 14288 h 109538"/>
                <a:gd name="connsiteX37" fmla="*/ 2857500 w 5798820"/>
                <a:gd name="connsiteY37" fmla="*/ 29528 h 109538"/>
                <a:gd name="connsiteX38" fmla="*/ 2880360 w 5798820"/>
                <a:gd name="connsiteY38" fmla="*/ 40958 h 109538"/>
                <a:gd name="connsiteX39" fmla="*/ 2926080 w 5798820"/>
                <a:gd name="connsiteY39" fmla="*/ 48578 h 109538"/>
                <a:gd name="connsiteX40" fmla="*/ 3051810 w 5798820"/>
                <a:gd name="connsiteY40" fmla="*/ 63818 h 109538"/>
                <a:gd name="connsiteX41" fmla="*/ 3211830 w 5798820"/>
                <a:gd name="connsiteY41" fmla="*/ 44768 h 109538"/>
                <a:gd name="connsiteX42" fmla="*/ 3265170 w 5798820"/>
                <a:gd name="connsiteY42" fmla="*/ 40958 h 109538"/>
                <a:gd name="connsiteX43" fmla="*/ 3470910 w 5798820"/>
                <a:gd name="connsiteY43" fmla="*/ 67628 h 109538"/>
                <a:gd name="connsiteX44" fmla="*/ 3607308 w 5798820"/>
                <a:gd name="connsiteY44" fmla="*/ 55436 h 109538"/>
                <a:gd name="connsiteX45" fmla="*/ 3805428 w 5798820"/>
                <a:gd name="connsiteY45" fmla="*/ 88202 h 109538"/>
                <a:gd name="connsiteX46" fmla="*/ 3957066 w 5798820"/>
                <a:gd name="connsiteY46" fmla="*/ 56960 h 109538"/>
                <a:gd name="connsiteX47" fmla="*/ 4156710 w 5798820"/>
                <a:gd name="connsiteY47" fmla="*/ 79058 h 109538"/>
                <a:gd name="connsiteX48" fmla="*/ 4354829 w 5798820"/>
                <a:gd name="connsiteY48" fmla="*/ 95060 h 109538"/>
                <a:gd name="connsiteX49" fmla="*/ 4427220 w 5798820"/>
                <a:gd name="connsiteY49" fmla="*/ 109538 h 109538"/>
                <a:gd name="connsiteX50" fmla="*/ 4684013 w 5798820"/>
                <a:gd name="connsiteY50" fmla="*/ 95060 h 109538"/>
                <a:gd name="connsiteX51" fmla="*/ 4907279 w 5798820"/>
                <a:gd name="connsiteY51" fmla="*/ 56198 h 109538"/>
                <a:gd name="connsiteX52" fmla="*/ 5090159 w 5798820"/>
                <a:gd name="connsiteY52" fmla="*/ 98108 h 109538"/>
                <a:gd name="connsiteX53" fmla="*/ 5244845 w 5798820"/>
                <a:gd name="connsiteY53" fmla="*/ 88964 h 109538"/>
                <a:gd name="connsiteX54" fmla="*/ 5421629 w 5798820"/>
                <a:gd name="connsiteY54" fmla="*/ 63818 h 109538"/>
                <a:gd name="connsiteX55" fmla="*/ 5612130 w 5798820"/>
                <a:gd name="connsiteY55" fmla="*/ 105728 h 109538"/>
                <a:gd name="connsiteX56" fmla="*/ 5798820 w 5798820"/>
                <a:gd name="connsiteY56" fmla="*/ 105728 h 10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798820" h="109538">
                  <a:moveTo>
                    <a:pt x="0" y="10478"/>
                  </a:moveTo>
                  <a:cubicBezTo>
                    <a:pt x="18097" y="26353"/>
                    <a:pt x="36195" y="42228"/>
                    <a:pt x="53340" y="44768"/>
                  </a:cubicBezTo>
                  <a:cubicBezTo>
                    <a:pt x="70485" y="47308"/>
                    <a:pt x="76200" y="24448"/>
                    <a:pt x="102870" y="25718"/>
                  </a:cubicBezTo>
                  <a:cubicBezTo>
                    <a:pt x="129540" y="26988"/>
                    <a:pt x="182880" y="49213"/>
                    <a:pt x="213360" y="52388"/>
                  </a:cubicBezTo>
                  <a:cubicBezTo>
                    <a:pt x="243840" y="55563"/>
                    <a:pt x="267970" y="51753"/>
                    <a:pt x="285750" y="44768"/>
                  </a:cubicBezTo>
                  <a:cubicBezTo>
                    <a:pt x="303530" y="37783"/>
                    <a:pt x="302260" y="11748"/>
                    <a:pt x="320040" y="10478"/>
                  </a:cubicBezTo>
                  <a:cubicBezTo>
                    <a:pt x="337820" y="9208"/>
                    <a:pt x="392430" y="37148"/>
                    <a:pt x="392430" y="37148"/>
                  </a:cubicBezTo>
                  <a:cubicBezTo>
                    <a:pt x="417195" y="46038"/>
                    <a:pt x="439420" y="64453"/>
                    <a:pt x="468630" y="63818"/>
                  </a:cubicBezTo>
                  <a:cubicBezTo>
                    <a:pt x="497840" y="63183"/>
                    <a:pt x="537210" y="43498"/>
                    <a:pt x="567690" y="33338"/>
                  </a:cubicBezTo>
                  <a:cubicBezTo>
                    <a:pt x="598170" y="23178"/>
                    <a:pt x="628650" y="4763"/>
                    <a:pt x="651510" y="2858"/>
                  </a:cubicBezTo>
                  <a:cubicBezTo>
                    <a:pt x="674370" y="953"/>
                    <a:pt x="683895" y="14923"/>
                    <a:pt x="704850" y="21908"/>
                  </a:cubicBezTo>
                  <a:cubicBezTo>
                    <a:pt x="725805" y="28893"/>
                    <a:pt x="755650" y="39688"/>
                    <a:pt x="777240" y="44768"/>
                  </a:cubicBezTo>
                  <a:cubicBezTo>
                    <a:pt x="798830" y="49848"/>
                    <a:pt x="809625" y="52388"/>
                    <a:pt x="834390" y="52388"/>
                  </a:cubicBezTo>
                  <a:cubicBezTo>
                    <a:pt x="859155" y="52388"/>
                    <a:pt x="899795" y="49848"/>
                    <a:pt x="925830" y="44768"/>
                  </a:cubicBezTo>
                  <a:cubicBezTo>
                    <a:pt x="951865" y="39688"/>
                    <a:pt x="970280" y="23813"/>
                    <a:pt x="990600" y="21908"/>
                  </a:cubicBezTo>
                  <a:cubicBezTo>
                    <a:pt x="1010920" y="20003"/>
                    <a:pt x="1029335" y="26988"/>
                    <a:pt x="1047750" y="33338"/>
                  </a:cubicBezTo>
                  <a:cubicBezTo>
                    <a:pt x="1066165" y="39688"/>
                    <a:pt x="1075055" y="53023"/>
                    <a:pt x="1101090" y="60008"/>
                  </a:cubicBezTo>
                  <a:cubicBezTo>
                    <a:pt x="1127125" y="66993"/>
                    <a:pt x="1178560" y="74613"/>
                    <a:pt x="1203960" y="75248"/>
                  </a:cubicBezTo>
                  <a:cubicBezTo>
                    <a:pt x="1229360" y="75883"/>
                    <a:pt x="1224280" y="75248"/>
                    <a:pt x="1253490" y="63818"/>
                  </a:cubicBezTo>
                  <a:cubicBezTo>
                    <a:pt x="1282700" y="52388"/>
                    <a:pt x="1350645" y="16828"/>
                    <a:pt x="1379220" y="6668"/>
                  </a:cubicBezTo>
                  <a:cubicBezTo>
                    <a:pt x="1407795" y="-3492"/>
                    <a:pt x="1403350" y="318"/>
                    <a:pt x="1424940" y="2858"/>
                  </a:cubicBezTo>
                  <a:cubicBezTo>
                    <a:pt x="1446530" y="5398"/>
                    <a:pt x="1508760" y="21908"/>
                    <a:pt x="1508760" y="21908"/>
                  </a:cubicBezTo>
                  <a:cubicBezTo>
                    <a:pt x="1541780" y="29528"/>
                    <a:pt x="1565275" y="42863"/>
                    <a:pt x="1623060" y="48578"/>
                  </a:cubicBezTo>
                  <a:cubicBezTo>
                    <a:pt x="1680845" y="54293"/>
                    <a:pt x="1800860" y="60643"/>
                    <a:pt x="1855470" y="56198"/>
                  </a:cubicBezTo>
                  <a:cubicBezTo>
                    <a:pt x="1910080" y="51753"/>
                    <a:pt x="1923415" y="26988"/>
                    <a:pt x="1950720" y="21908"/>
                  </a:cubicBezTo>
                  <a:cubicBezTo>
                    <a:pt x="1978025" y="16828"/>
                    <a:pt x="1995805" y="20638"/>
                    <a:pt x="2019300" y="25718"/>
                  </a:cubicBezTo>
                  <a:cubicBezTo>
                    <a:pt x="2042795" y="30798"/>
                    <a:pt x="2091690" y="52388"/>
                    <a:pt x="2091690" y="52388"/>
                  </a:cubicBezTo>
                  <a:cubicBezTo>
                    <a:pt x="2116455" y="61278"/>
                    <a:pt x="2142490" y="79693"/>
                    <a:pt x="2167890" y="79058"/>
                  </a:cubicBezTo>
                  <a:cubicBezTo>
                    <a:pt x="2193290" y="78423"/>
                    <a:pt x="2215515" y="57468"/>
                    <a:pt x="2244090" y="48578"/>
                  </a:cubicBezTo>
                  <a:cubicBezTo>
                    <a:pt x="2272665" y="39688"/>
                    <a:pt x="2314575" y="30163"/>
                    <a:pt x="2339340" y="25718"/>
                  </a:cubicBezTo>
                  <a:cubicBezTo>
                    <a:pt x="2364105" y="21273"/>
                    <a:pt x="2372360" y="20003"/>
                    <a:pt x="2392680" y="21908"/>
                  </a:cubicBezTo>
                  <a:cubicBezTo>
                    <a:pt x="2413000" y="23813"/>
                    <a:pt x="2439035" y="30163"/>
                    <a:pt x="2461260" y="37148"/>
                  </a:cubicBezTo>
                  <a:cubicBezTo>
                    <a:pt x="2483485" y="44133"/>
                    <a:pt x="2496820" y="59373"/>
                    <a:pt x="2526030" y="63818"/>
                  </a:cubicBezTo>
                  <a:cubicBezTo>
                    <a:pt x="2555240" y="68263"/>
                    <a:pt x="2605405" y="68898"/>
                    <a:pt x="2636520" y="63818"/>
                  </a:cubicBezTo>
                  <a:cubicBezTo>
                    <a:pt x="2667635" y="58738"/>
                    <a:pt x="2712720" y="33338"/>
                    <a:pt x="2712720" y="33338"/>
                  </a:cubicBezTo>
                  <a:cubicBezTo>
                    <a:pt x="2731770" y="25718"/>
                    <a:pt x="2735580" y="21273"/>
                    <a:pt x="2750820" y="18098"/>
                  </a:cubicBezTo>
                  <a:cubicBezTo>
                    <a:pt x="2766060" y="14923"/>
                    <a:pt x="2786380" y="12383"/>
                    <a:pt x="2804160" y="14288"/>
                  </a:cubicBezTo>
                  <a:cubicBezTo>
                    <a:pt x="2821940" y="16193"/>
                    <a:pt x="2844800" y="25083"/>
                    <a:pt x="2857500" y="29528"/>
                  </a:cubicBezTo>
                  <a:cubicBezTo>
                    <a:pt x="2870200" y="33973"/>
                    <a:pt x="2868930" y="37783"/>
                    <a:pt x="2880360" y="40958"/>
                  </a:cubicBezTo>
                  <a:cubicBezTo>
                    <a:pt x="2891790" y="44133"/>
                    <a:pt x="2897505" y="44768"/>
                    <a:pt x="2926080" y="48578"/>
                  </a:cubicBezTo>
                  <a:cubicBezTo>
                    <a:pt x="2954655" y="52388"/>
                    <a:pt x="3004185" y="64453"/>
                    <a:pt x="3051810" y="63818"/>
                  </a:cubicBezTo>
                  <a:cubicBezTo>
                    <a:pt x="3099435" y="63183"/>
                    <a:pt x="3176270" y="48578"/>
                    <a:pt x="3211830" y="44768"/>
                  </a:cubicBezTo>
                  <a:cubicBezTo>
                    <a:pt x="3247390" y="40958"/>
                    <a:pt x="3221990" y="37148"/>
                    <a:pt x="3265170" y="40958"/>
                  </a:cubicBezTo>
                  <a:cubicBezTo>
                    <a:pt x="3308350" y="44768"/>
                    <a:pt x="3413887" y="65215"/>
                    <a:pt x="3470910" y="67628"/>
                  </a:cubicBezTo>
                  <a:cubicBezTo>
                    <a:pt x="3527933" y="70041"/>
                    <a:pt x="3551555" y="52007"/>
                    <a:pt x="3607308" y="55436"/>
                  </a:cubicBezTo>
                  <a:cubicBezTo>
                    <a:pt x="3663061" y="58865"/>
                    <a:pt x="3747135" y="87948"/>
                    <a:pt x="3805428" y="88202"/>
                  </a:cubicBezTo>
                  <a:cubicBezTo>
                    <a:pt x="3863721" y="88456"/>
                    <a:pt x="3898519" y="58484"/>
                    <a:pt x="3957066" y="56960"/>
                  </a:cubicBezTo>
                  <a:cubicBezTo>
                    <a:pt x="4015613" y="55436"/>
                    <a:pt x="4090416" y="72708"/>
                    <a:pt x="4156710" y="79058"/>
                  </a:cubicBezTo>
                  <a:cubicBezTo>
                    <a:pt x="4223004" y="85408"/>
                    <a:pt x="4309744" y="89980"/>
                    <a:pt x="4354829" y="95060"/>
                  </a:cubicBezTo>
                  <a:cubicBezTo>
                    <a:pt x="4399914" y="100140"/>
                    <a:pt x="4372356" y="109538"/>
                    <a:pt x="4427220" y="109538"/>
                  </a:cubicBezTo>
                  <a:cubicBezTo>
                    <a:pt x="4482084" y="109538"/>
                    <a:pt x="4604003" y="103950"/>
                    <a:pt x="4684013" y="95060"/>
                  </a:cubicBezTo>
                  <a:cubicBezTo>
                    <a:pt x="4764023" y="86170"/>
                    <a:pt x="4839588" y="55690"/>
                    <a:pt x="4907279" y="56198"/>
                  </a:cubicBezTo>
                  <a:lnTo>
                    <a:pt x="5090159" y="98108"/>
                  </a:lnTo>
                  <a:cubicBezTo>
                    <a:pt x="5139689" y="90996"/>
                    <a:pt x="5195315" y="96076"/>
                    <a:pt x="5244845" y="88964"/>
                  </a:cubicBezTo>
                  <a:lnTo>
                    <a:pt x="5421629" y="63818"/>
                  </a:lnTo>
                  <a:cubicBezTo>
                    <a:pt x="5485129" y="77788"/>
                    <a:pt x="5549265" y="98743"/>
                    <a:pt x="5612130" y="105728"/>
                  </a:cubicBezTo>
                  <a:cubicBezTo>
                    <a:pt x="5674995" y="112713"/>
                    <a:pt x="5736590" y="105728"/>
                    <a:pt x="5798820" y="10572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3" name="Group 42"/>
            <p:cNvGrpSpPr/>
            <p:nvPr/>
          </p:nvGrpSpPr>
          <p:grpSpPr>
            <a:xfrm>
              <a:off x="255389" y="5445224"/>
              <a:ext cx="6696744" cy="1008112"/>
              <a:chOff x="251520" y="5332350"/>
              <a:chExt cx="8568952" cy="1008112"/>
            </a:xfrm>
          </p:grpSpPr>
          <p:sp>
            <p:nvSpPr>
              <p:cNvPr id="356" name="Rectangle 355"/>
              <p:cNvSpPr/>
              <p:nvPr/>
            </p:nvSpPr>
            <p:spPr>
              <a:xfrm>
                <a:off x="251520" y="5980422"/>
                <a:ext cx="8568952" cy="36004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GB"/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251520" y="5332350"/>
                <a:ext cx="989815" cy="72008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GB"/>
              </a:p>
            </p:txBody>
          </p:sp>
          <p:sp>
            <p:nvSpPr>
              <p:cNvPr id="358" name="Rectangle 40"/>
              <p:cNvSpPr/>
              <p:nvPr/>
            </p:nvSpPr>
            <p:spPr>
              <a:xfrm>
                <a:off x="971599" y="5620382"/>
                <a:ext cx="2412656" cy="50405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GB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2531419" y="5800402"/>
                <a:ext cx="2163394" cy="25202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GB"/>
              </a:p>
            </p:txBody>
          </p:sp>
        </p:grpSp>
        <p:grpSp>
          <p:nvGrpSpPr>
            <p:cNvPr id="274" name="Group 63"/>
            <p:cNvGrpSpPr/>
            <p:nvPr/>
          </p:nvGrpSpPr>
          <p:grpSpPr>
            <a:xfrm>
              <a:off x="1212496" y="4090787"/>
              <a:ext cx="696635" cy="1192133"/>
              <a:chOff x="4078245" y="3861047"/>
              <a:chExt cx="696635" cy="1192133"/>
            </a:xfrm>
          </p:grpSpPr>
          <p:grpSp>
            <p:nvGrpSpPr>
              <p:cNvPr id="349" name="Group 64"/>
              <p:cNvGrpSpPr/>
              <p:nvPr/>
            </p:nvGrpSpPr>
            <p:grpSpPr>
              <a:xfrm rot="612483">
                <a:off x="4078245" y="3861047"/>
                <a:ext cx="696635" cy="925735"/>
                <a:chOff x="4078245" y="3861047"/>
                <a:chExt cx="696635" cy="925735"/>
              </a:xfrm>
            </p:grpSpPr>
            <p:sp>
              <p:nvSpPr>
                <p:cNvPr id="353" name="Freeform 352"/>
                <p:cNvSpPr/>
                <p:nvPr/>
              </p:nvSpPr>
              <p:spPr>
                <a:xfrm>
                  <a:off x="4292915" y="4294341"/>
                  <a:ext cx="481965" cy="60960"/>
                </a:xfrm>
                <a:custGeom>
                  <a:avLst/>
                  <a:gdLst>
                    <a:gd name="connsiteX0" fmla="*/ 0 w 468630"/>
                    <a:gd name="connsiteY0" fmla="*/ 22860 h 60960"/>
                    <a:gd name="connsiteX1" fmla="*/ 70485 w 468630"/>
                    <a:gd name="connsiteY1" fmla="*/ 0 h 60960"/>
                    <a:gd name="connsiteX2" fmla="*/ 468630 w 468630"/>
                    <a:gd name="connsiteY2" fmla="*/ 41910 h 60960"/>
                    <a:gd name="connsiteX3" fmla="*/ 251460 w 468630"/>
                    <a:gd name="connsiteY3" fmla="*/ 60960 h 60960"/>
                    <a:gd name="connsiteX4" fmla="*/ 81915 w 468630"/>
                    <a:gd name="connsiteY4" fmla="*/ 59055 h 60960"/>
                    <a:gd name="connsiteX5" fmla="*/ 0 w 468630"/>
                    <a:gd name="connsiteY5" fmla="*/ 22860 h 60960"/>
                    <a:gd name="connsiteX0" fmla="*/ 0 w 481965"/>
                    <a:gd name="connsiteY0" fmla="*/ 34290 h 60960"/>
                    <a:gd name="connsiteX1" fmla="*/ 83820 w 481965"/>
                    <a:gd name="connsiteY1" fmla="*/ 0 h 60960"/>
                    <a:gd name="connsiteX2" fmla="*/ 481965 w 481965"/>
                    <a:gd name="connsiteY2" fmla="*/ 41910 h 60960"/>
                    <a:gd name="connsiteX3" fmla="*/ 264795 w 481965"/>
                    <a:gd name="connsiteY3" fmla="*/ 60960 h 60960"/>
                    <a:gd name="connsiteX4" fmla="*/ 95250 w 481965"/>
                    <a:gd name="connsiteY4" fmla="*/ 59055 h 60960"/>
                    <a:gd name="connsiteX5" fmla="*/ 0 w 481965"/>
                    <a:gd name="connsiteY5" fmla="*/ 3429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1965" h="60960">
                      <a:moveTo>
                        <a:pt x="0" y="34290"/>
                      </a:moveTo>
                      <a:lnTo>
                        <a:pt x="83820" y="0"/>
                      </a:lnTo>
                      <a:lnTo>
                        <a:pt x="481965" y="41910"/>
                      </a:lnTo>
                      <a:lnTo>
                        <a:pt x="264795" y="60960"/>
                      </a:lnTo>
                      <a:lnTo>
                        <a:pt x="95250" y="59055"/>
                      </a:lnTo>
                      <a:lnTo>
                        <a:pt x="0" y="3429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4" name="Freeform 69"/>
                <p:cNvSpPr/>
                <p:nvPr/>
              </p:nvSpPr>
              <p:spPr>
                <a:xfrm rot="18026187">
                  <a:off x="3868101" y="4515320"/>
                  <a:ext cx="481965" cy="60960"/>
                </a:xfrm>
                <a:custGeom>
                  <a:avLst/>
                  <a:gdLst>
                    <a:gd name="connsiteX0" fmla="*/ 0 w 468630"/>
                    <a:gd name="connsiteY0" fmla="*/ 22860 h 60960"/>
                    <a:gd name="connsiteX1" fmla="*/ 70485 w 468630"/>
                    <a:gd name="connsiteY1" fmla="*/ 0 h 60960"/>
                    <a:gd name="connsiteX2" fmla="*/ 468630 w 468630"/>
                    <a:gd name="connsiteY2" fmla="*/ 41910 h 60960"/>
                    <a:gd name="connsiteX3" fmla="*/ 251460 w 468630"/>
                    <a:gd name="connsiteY3" fmla="*/ 60960 h 60960"/>
                    <a:gd name="connsiteX4" fmla="*/ 81915 w 468630"/>
                    <a:gd name="connsiteY4" fmla="*/ 59055 h 60960"/>
                    <a:gd name="connsiteX5" fmla="*/ 0 w 468630"/>
                    <a:gd name="connsiteY5" fmla="*/ 22860 h 60960"/>
                    <a:gd name="connsiteX0" fmla="*/ 0 w 481965"/>
                    <a:gd name="connsiteY0" fmla="*/ 34290 h 60960"/>
                    <a:gd name="connsiteX1" fmla="*/ 83820 w 481965"/>
                    <a:gd name="connsiteY1" fmla="*/ 0 h 60960"/>
                    <a:gd name="connsiteX2" fmla="*/ 481965 w 481965"/>
                    <a:gd name="connsiteY2" fmla="*/ 41910 h 60960"/>
                    <a:gd name="connsiteX3" fmla="*/ 264795 w 481965"/>
                    <a:gd name="connsiteY3" fmla="*/ 60960 h 60960"/>
                    <a:gd name="connsiteX4" fmla="*/ 95250 w 481965"/>
                    <a:gd name="connsiteY4" fmla="*/ 59055 h 60960"/>
                    <a:gd name="connsiteX5" fmla="*/ 0 w 481965"/>
                    <a:gd name="connsiteY5" fmla="*/ 3429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1965" h="60960">
                      <a:moveTo>
                        <a:pt x="0" y="34290"/>
                      </a:moveTo>
                      <a:lnTo>
                        <a:pt x="83820" y="0"/>
                      </a:lnTo>
                      <a:lnTo>
                        <a:pt x="481965" y="41910"/>
                      </a:lnTo>
                      <a:lnTo>
                        <a:pt x="264795" y="60960"/>
                      </a:lnTo>
                      <a:lnTo>
                        <a:pt x="95250" y="59055"/>
                      </a:lnTo>
                      <a:lnTo>
                        <a:pt x="0" y="3429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5" name="Freeform 354"/>
                <p:cNvSpPr/>
                <p:nvPr/>
              </p:nvSpPr>
              <p:spPr>
                <a:xfrm rot="14192320">
                  <a:off x="3867742" y="4071550"/>
                  <a:ext cx="481965" cy="60960"/>
                </a:xfrm>
                <a:custGeom>
                  <a:avLst/>
                  <a:gdLst>
                    <a:gd name="connsiteX0" fmla="*/ 0 w 468630"/>
                    <a:gd name="connsiteY0" fmla="*/ 22860 h 60960"/>
                    <a:gd name="connsiteX1" fmla="*/ 70485 w 468630"/>
                    <a:gd name="connsiteY1" fmla="*/ 0 h 60960"/>
                    <a:gd name="connsiteX2" fmla="*/ 468630 w 468630"/>
                    <a:gd name="connsiteY2" fmla="*/ 41910 h 60960"/>
                    <a:gd name="connsiteX3" fmla="*/ 251460 w 468630"/>
                    <a:gd name="connsiteY3" fmla="*/ 60960 h 60960"/>
                    <a:gd name="connsiteX4" fmla="*/ 81915 w 468630"/>
                    <a:gd name="connsiteY4" fmla="*/ 59055 h 60960"/>
                    <a:gd name="connsiteX5" fmla="*/ 0 w 468630"/>
                    <a:gd name="connsiteY5" fmla="*/ 22860 h 60960"/>
                    <a:gd name="connsiteX0" fmla="*/ 0 w 481965"/>
                    <a:gd name="connsiteY0" fmla="*/ 34290 h 60960"/>
                    <a:gd name="connsiteX1" fmla="*/ 83820 w 481965"/>
                    <a:gd name="connsiteY1" fmla="*/ 0 h 60960"/>
                    <a:gd name="connsiteX2" fmla="*/ 481965 w 481965"/>
                    <a:gd name="connsiteY2" fmla="*/ 41910 h 60960"/>
                    <a:gd name="connsiteX3" fmla="*/ 264795 w 481965"/>
                    <a:gd name="connsiteY3" fmla="*/ 60960 h 60960"/>
                    <a:gd name="connsiteX4" fmla="*/ 95250 w 481965"/>
                    <a:gd name="connsiteY4" fmla="*/ 59055 h 60960"/>
                    <a:gd name="connsiteX5" fmla="*/ 0 w 481965"/>
                    <a:gd name="connsiteY5" fmla="*/ 3429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1965" h="60960">
                      <a:moveTo>
                        <a:pt x="0" y="34290"/>
                      </a:moveTo>
                      <a:lnTo>
                        <a:pt x="83820" y="0"/>
                      </a:lnTo>
                      <a:lnTo>
                        <a:pt x="481965" y="41910"/>
                      </a:lnTo>
                      <a:lnTo>
                        <a:pt x="264795" y="60960"/>
                      </a:lnTo>
                      <a:lnTo>
                        <a:pt x="95250" y="59055"/>
                      </a:lnTo>
                      <a:lnTo>
                        <a:pt x="0" y="3429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50" name="Freeform 349"/>
              <p:cNvSpPr/>
              <p:nvPr/>
            </p:nvSpPr>
            <p:spPr>
              <a:xfrm>
                <a:off x="4223602" y="4301846"/>
                <a:ext cx="66674" cy="727710"/>
              </a:xfrm>
              <a:custGeom>
                <a:avLst/>
                <a:gdLst>
                  <a:gd name="connsiteX0" fmla="*/ 13335 w 85725"/>
                  <a:gd name="connsiteY0" fmla="*/ 0 h 727710"/>
                  <a:gd name="connsiteX1" fmla="*/ 0 w 85725"/>
                  <a:gd name="connsiteY1" fmla="*/ 727710 h 727710"/>
                  <a:gd name="connsiteX2" fmla="*/ 85725 w 85725"/>
                  <a:gd name="connsiteY2" fmla="*/ 725805 h 727710"/>
                  <a:gd name="connsiteX3" fmla="*/ 13335 w 85725"/>
                  <a:gd name="connsiteY3" fmla="*/ 0 h 727710"/>
                  <a:gd name="connsiteX0" fmla="*/ 13335 w 85725"/>
                  <a:gd name="connsiteY0" fmla="*/ 0 h 727710"/>
                  <a:gd name="connsiteX1" fmla="*/ 0 w 85725"/>
                  <a:gd name="connsiteY1" fmla="*/ 727710 h 727710"/>
                  <a:gd name="connsiteX2" fmla="*/ 85725 w 85725"/>
                  <a:gd name="connsiteY2" fmla="*/ 725805 h 727710"/>
                  <a:gd name="connsiteX3" fmla="*/ 74295 w 85725"/>
                  <a:gd name="connsiteY3" fmla="*/ 0 h 727710"/>
                  <a:gd name="connsiteX4" fmla="*/ 13335 w 85725"/>
                  <a:gd name="connsiteY4" fmla="*/ 0 h 72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727710">
                    <a:moveTo>
                      <a:pt x="13335" y="0"/>
                    </a:moveTo>
                    <a:lnTo>
                      <a:pt x="0" y="727710"/>
                    </a:lnTo>
                    <a:lnTo>
                      <a:pt x="85725" y="725805"/>
                    </a:lnTo>
                    <a:cubicBezTo>
                      <a:pt x="81280" y="673100"/>
                      <a:pt x="78740" y="52705"/>
                      <a:pt x="74295" y="0"/>
                    </a:cubicBezTo>
                    <a:lnTo>
                      <a:pt x="13335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213188" y="4244808"/>
                <a:ext cx="92112" cy="9097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4181480" y="5007461"/>
                <a:ext cx="14401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5" name="Rectangle 274"/>
            <p:cNvSpPr/>
            <p:nvPr/>
          </p:nvSpPr>
          <p:spPr>
            <a:xfrm>
              <a:off x="1357853" y="5282920"/>
              <a:ext cx="65865" cy="890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6" name="Group 1"/>
            <p:cNvGrpSpPr/>
            <p:nvPr/>
          </p:nvGrpSpPr>
          <p:grpSpPr>
            <a:xfrm>
              <a:off x="2030366" y="4077072"/>
              <a:ext cx="768903" cy="1735230"/>
              <a:chOff x="2026497" y="4010250"/>
              <a:chExt cx="768903" cy="1735230"/>
            </a:xfrm>
          </p:grpSpPr>
          <p:grpSp>
            <p:nvGrpSpPr>
              <p:cNvPr id="339" name="Group 37"/>
              <p:cNvGrpSpPr/>
              <p:nvPr/>
            </p:nvGrpSpPr>
            <p:grpSpPr>
              <a:xfrm>
                <a:off x="2098765" y="4010250"/>
                <a:ext cx="696635" cy="1192133"/>
                <a:chOff x="4078245" y="3861047"/>
                <a:chExt cx="696635" cy="1192133"/>
              </a:xfrm>
            </p:grpSpPr>
            <p:grpSp>
              <p:nvGrpSpPr>
                <p:cNvPr id="342" name="Group 28"/>
                <p:cNvGrpSpPr/>
                <p:nvPr/>
              </p:nvGrpSpPr>
              <p:grpSpPr>
                <a:xfrm rot="612483">
                  <a:off x="4078245" y="3861047"/>
                  <a:ext cx="696635" cy="925735"/>
                  <a:chOff x="4078245" y="3861047"/>
                  <a:chExt cx="696635" cy="925735"/>
                </a:xfrm>
              </p:grpSpPr>
              <p:sp>
                <p:nvSpPr>
                  <p:cNvPr id="346" name="Freeform 345"/>
                  <p:cNvSpPr/>
                  <p:nvPr/>
                </p:nvSpPr>
                <p:spPr>
                  <a:xfrm>
                    <a:off x="4292915" y="4294341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7" name="Freeform 346"/>
                  <p:cNvSpPr/>
                  <p:nvPr/>
                </p:nvSpPr>
                <p:spPr>
                  <a:xfrm rot="18026187">
                    <a:off x="3868101" y="4515320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8" name="Freeform 34"/>
                  <p:cNvSpPr/>
                  <p:nvPr/>
                </p:nvSpPr>
                <p:spPr>
                  <a:xfrm rot="14192320">
                    <a:off x="3867742" y="4071550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43" name="Freeform 342"/>
                <p:cNvSpPr/>
                <p:nvPr/>
              </p:nvSpPr>
              <p:spPr>
                <a:xfrm>
                  <a:off x="4223602" y="4301846"/>
                  <a:ext cx="66674" cy="727710"/>
                </a:xfrm>
                <a:custGeom>
                  <a:avLst/>
                  <a:gdLst>
                    <a:gd name="connsiteX0" fmla="*/ 13335 w 85725"/>
                    <a:gd name="connsiteY0" fmla="*/ 0 h 727710"/>
                    <a:gd name="connsiteX1" fmla="*/ 0 w 85725"/>
                    <a:gd name="connsiteY1" fmla="*/ 727710 h 727710"/>
                    <a:gd name="connsiteX2" fmla="*/ 85725 w 85725"/>
                    <a:gd name="connsiteY2" fmla="*/ 725805 h 727710"/>
                    <a:gd name="connsiteX3" fmla="*/ 13335 w 85725"/>
                    <a:gd name="connsiteY3" fmla="*/ 0 h 727710"/>
                    <a:gd name="connsiteX0" fmla="*/ 13335 w 85725"/>
                    <a:gd name="connsiteY0" fmla="*/ 0 h 727710"/>
                    <a:gd name="connsiteX1" fmla="*/ 0 w 85725"/>
                    <a:gd name="connsiteY1" fmla="*/ 727710 h 727710"/>
                    <a:gd name="connsiteX2" fmla="*/ 85725 w 85725"/>
                    <a:gd name="connsiteY2" fmla="*/ 725805 h 727710"/>
                    <a:gd name="connsiteX3" fmla="*/ 74295 w 85725"/>
                    <a:gd name="connsiteY3" fmla="*/ 0 h 727710"/>
                    <a:gd name="connsiteX4" fmla="*/ 13335 w 85725"/>
                    <a:gd name="connsiteY4" fmla="*/ 0 h 727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5" h="727710">
                      <a:moveTo>
                        <a:pt x="13335" y="0"/>
                      </a:moveTo>
                      <a:lnTo>
                        <a:pt x="0" y="727710"/>
                      </a:lnTo>
                      <a:lnTo>
                        <a:pt x="85725" y="725805"/>
                      </a:lnTo>
                      <a:cubicBezTo>
                        <a:pt x="81280" y="673100"/>
                        <a:pt x="78740" y="52705"/>
                        <a:pt x="74295" y="0"/>
                      </a:cubicBezTo>
                      <a:lnTo>
                        <a:pt x="1333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44" name="Oval 343"/>
                <p:cNvSpPr/>
                <p:nvPr/>
              </p:nvSpPr>
              <p:spPr>
                <a:xfrm>
                  <a:off x="4213188" y="4244808"/>
                  <a:ext cx="92112" cy="9097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4181480" y="5007461"/>
                  <a:ext cx="144016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40" name="Rectangle 339"/>
              <p:cNvSpPr/>
              <p:nvPr/>
            </p:nvSpPr>
            <p:spPr>
              <a:xfrm>
                <a:off x="2244122" y="5202383"/>
                <a:ext cx="45719" cy="3373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2026497" y="5539740"/>
                <a:ext cx="480967" cy="2057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7" name="Group 75"/>
            <p:cNvGrpSpPr/>
            <p:nvPr/>
          </p:nvGrpSpPr>
          <p:grpSpPr>
            <a:xfrm>
              <a:off x="2913860" y="4089872"/>
              <a:ext cx="814291" cy="1846010"/>
              <a:chOff x="3677116" y="4035901"/>
              <a:chExt cx="814291" cy="1846010"/>
            </a:xfrm>
          </p:grpSpPr>
          <p:grpSp>
            <p:nvGrpSpPr>
              <p:cNvPr id="324" name="Group 27"/>
              <p:cNvGrpSpPr/>
              <p:nvPr/>
            </p:nvGrpSpPr>
            <p:grpSpPr>
              <a:xfrm>
                <a:off x="3794772" y="4035901"/>
                <a:ext cx="696635" cy="1192133"/>
                <a:chOff x="4078245" y="3861047"/>
                <a:chExt cx="696635" cy="1192133"/>
              </a:xfrm>
            </p:grpSpPr>
            <p:grpSp>
              <p:nvGrpSpPr>
                <p:cNvPr id="332" name="Group 29"/>
                <p:cNvGrpSpPr/>
                <p:nvPr/>
              </p:nvGrpSpPr>
              <p:grpSpPr>
                <a:xfrm rot="612483">
                  <a:off x="4078245" y="3861047"/>
                  <a:ext cx="696635" cy="925735"/>
                  <a:chOff x="4078245" y="3861047"/>
                  <a:chExt cx="696635" cy="925735"/>
                </a:xfrm>
              </p:grpSpPr>
              <p:sp>
                <p:nvSpPr>
                  <p:cNvPr id="336" name="Freeform 335"/>
                  <p:cNvSpPr/>
                  <p:nvPr/>
                </p:nvSpPr>
                <p:spPr>
                  <a:xfrm>
                    <a:off x="4292915" y="4294341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7" name="Freeform 47"/>
                  <p:cNvSpPr/>
                  <p:nvPr/>
                </p:nvSpPr>
                <p:spPr>
                  <a:xfrm rot="18026187">
                    <a:off x="3868101" y="4515320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8" name="Freeform 337"/>
                  <p:cNvSpPr/>
                  <p:nvPr/>
                </p:nvSpPr>
                <p:spPr>
                  <a:xfrm rot="14192320">
                    <a:off x="3867742" y="4071550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33" name="Freeform 332"/>
                <p:cNvSpPr/>
                <p:nvPr/>
              </p:nvSpPr>
              <p:spPr>
                <a:xfrm>
                  <a:off x="4223602" y="4301846"/>
                  <a:ext cx="66674" cy="727710"/>
                </a:xfrm>
                <a:custGeom>
                  <a:avLst/>
                  <a:gdLst>
                    <a:gd name="connsiteX0" fmla="*/ 13335 w 85725"/>
                    <a:gd name="connsiteY0" fmla="*/ 0 h 727710"/>
                    <a:gd name="connsiteX1" fmla="*/ 0 w 85725"/>
                    <a:gd name="connsiteY1" fmla="*/ 727710 h 727710"/>
                    <a:gd name="connsiteX2" fmla="*/ 85725 w 85725"/>
                    <a:gd name="connsiteY2" fmla="*/ 725805 h 727710"/>
                    <a:gd name="connsiteX3" fmla="*/ 13335 w 85725"/>
                    <a:gd name="connsiteY3" fmla="*/ 0 h 727710"/>
                    <a:gd name="connsiteX0" fmla="*/ 13335 w 85725"/>
                    <a:gd name="connsiteY0" fmla="*/ 0 h 727710"/>
                    <a:gd name="connsiteX1" fmla="*/ 0 w 85725"/>
                    <a:gd name="connsiteY1" fmla="*/ 727710 h 727710"/>
                    <a:gd name="connsiteX2" fmla="*/ 85725 w 85725"/>
                    <a:gd name="connsiteY2" fmla="*/ 725805 h 727710"/>
                    <a:gd name="connsiteX3" fmla="*/ 74295 w 85725"/>
                    <a:gd name="connsiteY3" fmla="*/ 0 h 727710"/>
                    <a:gd name="connsiteX4" fmla="*/ 13335 w 85725"/>
                    <a:gd name="connsiteY4" fmla="*/ 0 h 727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5" h="727710">
                      <a:moveTo>
                        <a:pt x="13335" y="0"/>
                      </a:moveTo>
                      <a:lnTo>
                        <a:pt x="0" y="727710"/>
                      </a:lnTo>
                      <a:lnTo>
                        <a:pt x="85725" y="725805"/>
                      </a:lnTo>
                      <a:cubicBezTo>
                        <a:pt x="81280" y="673100"/>
                        <a:pt x="78740" y="52705"/>
                        <a:pt x="74295" y="0"/>
                      </a:cubicBezTo>
                      <a:lnTo>
                        <a:pt x="1333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34" name="Oval 333"/>
                <p:cNvSpPr/>
                <p:nvPr/>
              </p:nvSpPr>
              <p:spPr>
                <a:xfrm>
                  <a:off x="4213188" y="4244808"/>
                  <a:ext cx="92112" cy="9097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4181480" y="5007461"/>
                  <a:ext cx="144016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325" name="Straight Connector 324"/>
              <p:cNvCxnSpPr/>
              <p:nvPr/>
            </p:nvCxnSpPr>
            <p:spPr>
              <a:xfrm flipH="1">
                <a:off x="3752848" y="5635244"/>
                <a:ext cx="189819" cy="1889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13"/>
              <p:cNvCxnSpPr/>
              <p:nvPr/>
            </p:nvCxnSpPr>
            <p:spPr>
              <a:xfrm>
                <a:off x="4010025" y="5629275"/>
                <a:ext cx="229254" cy="20056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Rectangle 326"/>
              <p:cNvSpPr/>
              <p:nvPr/>
            </p:nvSpPr>
            <p:spPr>
              <a:xfrm>
                <a:off x="3942667" y="5235887"/>
                <a:ext cx="64136" cy="5349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3677116" y="5807804"/>
                <a:ext cx="154978" cy="672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4148347" y="5814695"/>
                <a:ext cx="154978" cy="672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0" name="Straight Connector 329"/>
              <p:cNvCxnSpPr>
                <a:stCxn id="328" idx="0"/>
                <a:endCxn id="327" idx="2"/>
              </p:cNvCxnSpPr>
              <p:nvPr/>
            </p:nvCxnSpPr>
            <p:spPr>
              <a:xfrm flipV="1">
                <a:off x="3754605" y="5770880"/>
                <a:ext cx="220130" cy="369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>
                <a:endCxn id="329" idx="0"/>
              </p:cNvCxnSpPr>
              <p:nvPr/>
            </p:nvCxnSpPr>
            <p:spPr>
              <a:xfrm>
                <a:off x="4002405" y="5768340"/>
                <a:ext cx="223431" cy="463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123"/>
            <p:cNvGrpSpPr/>
            <p:nvPr/>
          </p:nvGrpSpPr>
          <p:grpSpPr>
            <a:xfrm>
              <a:off x="449127" y="4083168"/>
              <a:ext cx="696635" cy="1192133"/>
              <a:chOff x="4078245" y="3861047"/>
              <a:chExt cx="696635" cy="1192133"/>
            </a:xfrm>
          </p:grpSpPr>
          <p:grpSp>
            <p:nvGrpSpPr>
              <p:cNvPr id="317" name="Group 124"/>
              <p:cNvGrpSpPr/>
              <p:nvPr/>
            </p:nvGrpSpPr>
            <p:grpSpPr>
              <a:xfrm rot="612483">
                <a:off x="4078245" y="3861047"/>
                <a:ext cx="696635" cy="925735"/>
                <a:chOff x="4078245" y="3861047"/>
                <a:chExt cx="696635" cy="925735"/>
              </a:xfrm>
            </p:grpSpPr>
            <p:sp>
              <p:nvSpPr>
                <p:cNvPr id="321" name="Freeform 320"/>
                <p:cNvSpPr/>
                <p:nvPr/>
              </p:nvSpPr>
              <p:spPr>
                <a:xfrm>
                  <a:off x="4292915" y="4294341"/>
                  <a:ext cx="481965" cy="60960"/>
                </a:xfrm>
                <a:custGeom>
                  <a:avLst/>
                  <a:gdLst>
                    <a:gd name="connsiteX0" fmla="*/ 0 w 468630"/>
                    <a:gd name="connsiteY0" fmla="*/ 22860 h 60960"/>
                    <a:gd name="connsiteX1" fmla="*/ 70485 w 468630"/>
                    <a:gd name="connsiteY1" fmla="*/ 0 h 60960"/>
                    <a:gd name="connsiteX2" fmla="*/ 468630 w 468630"/>
                    <a:gd name="connsiteY2" fmla="*/ 41910 h 60960"/>
                    <a:gd name="connsiteX3" fmla="*/ 251460 w 468630"/>
                    <a:gd name="connsiteY3" fmla="*/ 60960 h 60960"/>
                    <a:gd name="connsiteX4" fmla="*/ 81915 w 468630"/>
                    <a:gd name="connsiteY4" fmla="*/ 59055 h 60960"/>
                    <a:gd name="connsiteX5" fmla="*/ 0 w 468630"/>
                    <a:gd name="connsiteY5" fmla="*/ 22860 h 60960"/>
                    <a:gd name="connsiteX0" fmla="*/ 0 w 481965"/>
                    <a:gd name="connsiteY0" fmla="*/ 34290 h 60960"/>
                    <a:gd name="connsiteX1" fmla="*/ 83820 w 481965"/>
                    <a:gd name="connsiteY1" fmla="*/ 0 h 60960"/>
                    <a:gd name="connsiteX2" fmla="*/ 481965 w 481965"/>
                    <a:gd name="connsiteY2" fmla="*/ 41910 h 60960"/>
                    <a:gd name="connsiteX3" fmla="*/ 264795 w 481965"/>
                    <a:gd name="connsiteY3" fmla="*/ 60960 h 60960"/>
                    <a:gd name="connsiteX4" fmla="*/ 95250 w 481965"/>
                    <a:gd name="connsiteY4" fmla="*/ 59055 h 60960"/>
                    <a:gd name="connsiteX5" fmla="*/ 0 w 481965"/>
                    <a:gd name="connsiteY5" fmla="*/ 3429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1965" h="60960">
                      <a:moveTo>
                        <a:pt x="0" y="34290"/>
                      </a:moveTo>
                      <a:lnTo>
                        <a:pt x="83820" y="0"/>
                      </a:lnTo>
                      <a:lnTo>
                        <a:pt x="481965" y="41910"/>
                      </a:lnTo>
                      <a:lnTo>
                        <a:pt x="264795" y="60960"/>
                      </a:lnTo>
                      <a:lnTo>
                        <a:pt x="95250" y="59055"/>
                      </a:lnTo>
                      <a:lnTo>
                        <a:pt x="0" y="3429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2" name="Freeform 321"/>
                <p:cNvSpPr/>
                <p:nvPr/>
              </p:nvSpPr>
              <p:spPr>
                <a:xfrm rot="18026187">
                  <a:off x="3868101" y="4515320"/>
                  <a:ext cx="481965" cy="60960"/>
                </a:xfrm>
                <a:custGeom>
                  <a:avLst/>
                  <a:gdLst>
                    <a:gd name="connsiteX0" fmla="*/ 0 w 468630"/>
                    <a:gd name="connsiteY0" fmla="*/ 22860 h 60960"/>
                    <a:gd name="connsiteX1" fmla="*/ 70485 w 468630"/>
                    <a:gd name="connsiteY1" fmla="*/ 0 h 60960"/>
                    <a:gd name="connsiteX2" fmla="*/ 468630 w 468630"/>
                    <a:gd name="connsiteY2" fmla="*/ 41910 h 60960"/>
                    <a:gd name="connsiteX3" fmla="*/ 251460 w 468630"/>
                    <a:gd name="connsiteY3" fmla="*/ 60960 h 60960"/>
                    <a:gd name="connsiteX4" fmla="*/ 81915 w 468630"/>
                    <a:gd name="connsiteY4" fmla="*/ 59055 h 60960"/>
                    <a:gd name="connsiteX5" fmla="*/ 0 w 468630"/>
                    <a:gd name="connsiteY5" fmla="*/ 22860 h 60960"/>
                    <a:gd name="connsiteX0" fmla="*/ 0 w 481965"/>
                    <a:gd name="connsiteY0" fmla="*/ 34290 h 60960"/>
                    <a:gd name="connsiteX1" fmla="*/ 83820 w 481965"/>
                    <a:gd name="connsiteY1" fmla="*/ 0 h 60960"/>
                    <a:gd name="connsiteX2" fmla="*/ 481965 w 481965"/>
                    <a:gd name="connsiteY2" fmla="*/ 41910 h 60960"/>
                    <a:gd name="connsiteX3" fmla="*/ 264795 w 481965"/>
                    <a:gd name="connsiteY3" fmla="*/ 60960 h 60960"/>
                    <a:gd name="connsiteX4" fmla="*/ 95250 w 481965"/>
                    <a:gd name="connsiteY4" fmla="*/ 59055 h 60960"/>
                    <a:gd name="connsiteX5" fmla="*/ 0 w 481965"/>
                    <a:gd name="connsiteY5" fmla="*/ 3429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1965" h="60960">
                      <a:moveTo>
                        <a:pt x="0" y="34290"/>
                      </a:moveTo>
                      <a:lnTo>
                        <a:pt x="83820" y="0"/>
                      </a:lnTo>
                      <a:lnTo>
                        <a:pt x="481965" y="41910"/>
                      </a:lnTo>
                      <a:lnTo>
                        <a:pt x="264795" y="60960"/>
                      </a:lnTo>
                      <a:lnTo>
                        <a:pt x="95250" y="59055"/>
                      </a:lnTo>
                      <a:lnTo>
                        <a:pt x="0" y="3429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3" name="Freeform 322"/>
                <p:cNvSpPr/>
                <p:nvPr/>
              </p:nvSpPr>
              <p:spPr>
                <a:xfrm rot="14192320">
                  <a:off x="3867742" y="4071550"/>
                  <a:ext cx="481965" cy="60960"/>
                </a:xfrm>
                <a:custGeom>
                  <a:avLst/>
                  <a:gdLst>
                    <a:gd name="connsiteX0" fmla="*/ 0 w 468630"/>
                    <a:gd name="connsiteY0" fmla="*/ 22860 h 60960"/>
                    <a:gd name="connsiteX1" fmla="*/ 70485 w 468630"/>
                    <a:gd name="connsiteY1" fmla="*/ 0 h 60960"/>
                    <a:gd name="connsiteX2" fmla="*/ 468630 w 468630"/>
                    <a:gd name="connsiteY2" fmla="*/ 41910 h 60960"/>
                    <a:gd name="connsiteX3" fmla="*/ 251460 w 468630"/>
                    <a:gd name="connsiteY3" fmla="*/ 60960 h 60960"/>
                    <a:gd name="connsiteX4" fmla="*/ 81915 w 468630"/>
                    <a:gd name="connsiteY4" fmla="*/ 59055 h 60960"/>
                    <a:gd name="connsiteX5" fmla="*/ 0 w 468630"/>
                    <a:gd name="connsiteY5" fmla="*/ 22860 h 60960"/>
                    <a:gd name="connsiteX0" fmla="*/ 0 w 481965"/>
                    <a:gd name="connsiteY0" fmla="*/ 34290 h 60960"/>
                    <a:gd name="connsiteX1" fmla="*/ 83820 w 481965"/>
                    <a:gd name="connsiteY1" fmla="*/ 0 h 60960"/>
                    <a:gd name="connsiteX2" fmla="*/ 481965 w 481965"/>
                    <a:gd name="connsiteY2" fmla="*/ 41910 h 60960"/>
                    <a:gd name="connsiteX3" fmla="*/ 264795 w 481965"/>
                    <a:gd name="connsiteY3" fmla="*/ 60960 h 60960"/>
                    <a:gd name="connsiteX4" fmla="*/ 95250 w 481965"/>
                    <a:gd name="connsiteY4" fmla="*/ 59055 h 60960"/>
                    <a:gd name="connsiteX5" fmla="*/ 0 w 481965"/>
                    <a:gd name="connsiteY5" fmla="*/ 3429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81965" h="60960">
                      <a:moveTo>
                        <a:pt x="0" y="34290"/>
                      </a:moveTo>
                      <a:lnTo>
                        <a:pt x="83820" y="0"/>
                      </a:lnTo>
                      <a:lnTo>
                        <a:pt x="481965" y="41910"/>
                      </a:lnTo>
                      <a:lnTo>
                        <a:pt x="264795" y="60960"/>
                      </a:lnTo>
                      <a:lnTo>
                        <a:pt x="95250" y="59055"/>
                      </a:lnTo>
                      <a:lnTo>
                        <a:pt x="0" y="3429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8" name="Freeform 317"/>
              <p:cNvSpPr/>
              <p:nvPr/>
            </p:nvSpPr>
            <p:spPr>
              <a:xfrm>
                <a:off x="4223602" y="4301846"/>
                <a:ext cx="66674" cy="727710"/>
              </a:xfrm>
              <a:custGeom>
                <a:avLst/>
                <a:gdLst>
                  <a:gd name="connsiteX0" fmla="*/ 13335 w 85725"/>
                  <a:gd name="connsiteY0" fmla="*/ 0 h 727710"/>
                  <a:gd name="connsiteX1" fmla="*/ 0 w 85725"/>
                  <a:gd name="connsiteY1" fmla="*/ 727710 h 727710"/>
                  <a:gd name="connsiteX2" fmla="*/ 85725 w 85725"/>
                  <a:gd name="connsiteY2" fmla="*/ 725805 h 727710"/>
                  <a:gd name="connsiteX3" fmla="*/ 13335 w 85725"/>
                  <a:gd name="connsiteY3" fmla="*/ 0 h 727710"/>
                  <a:gd name="connsiteX0" fmla="*/ 13335 w 85725"/>
                  <a:gd name="connsiteY0" fmla="*/ 0 h 727710"/>
                  <a:gd name="connsiteX1" fmla="*/ 0 w 85725"/>
                  <a:gd name="connsiteY1" fmla="*/ 727710 h 727710"/>
                  <a:gd name="connsiteX2" fmla="*/ 85725 w 85725"/>
                  <a:gd name="connsiteY2" fmla="*/ 725805 h 727710"/>
                  <a:gd name="connsiteX3" fmla="*/ 74295 w 85725"/>
                  <a:gd name="connsiteY3" fmla="*/ 0 h 727710"/>
                  <a:gd name="connsiteX4" fmla="*/ 13335 w 85725"/>
                  <a:gd name="connsiteY4" fmla="*/ 0 h 72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727710">
                    <a:moveTo>
                      <a:pt x="13335" y="0"/>
                    </a:moveTo>
                    <a:lnTo>
                      <a:pt x="0" y="727710"/>
                    </a:lnTo>
                    <a:lnTo>
                      <a:pt x="85725" y="725805"/>
                    </a:lnTo>
                    <a:cubicBezTo>
                      <a:pt x="81280" y="673100"/>
                      <a:pt x="78740" y="52705"/>
                      <a:pt x="74295" y="0"/>
                    </a:cubicBezTo>
                    <a:lnTo>
                      <a:pt x="13335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4213188" y="4244808"/>
                <a:ext cx="92112" cy="9097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4181480" y="5007461"/>
                <a:ext cx="144016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9" name="Rectangle 278"/>
            <p:cNvSpPr/>
            <p:nvPr/>
          </p:nvSpPr>
          <p:spPr>
            <a:xfrm>
              <a:off x="594484" y="5275301"/>
              <a:ext cx="57085" cy="1687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399405" y="5444002"/>
              <a:ext cx="442664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81" name="Group 1047"/>
            <p:cNvGrpSpPr/>
            <p:nvPr/>
          </p:nvGrpSpPr>
          <p:grpSpPr>
            <a:xfrm>
              <a:off x="4839530" y="4114036"/>
              <a:ext cx="1623765" cy="2213622"/>
              <a:chOff x="5537093" y="4080080"/>
              <a:chExt cx="1623765" cy="2213622"/>
            </a:xfrm>
          </p:grpSpPr>
          <p:grpSp>
            <p:nvGrpSpPr>
              <p:cNvPr id="304" name="Group 133"/>
              <p:cNvGrpSpPr/>
              <p:nvPr/>
            </p:nvGrpSpPr>
            <p:grpSpPr>
              <a:xfrm>
                <a:off x="6179035" y="4080080"/>
                <a:ext cx="696635" cy="1192133"/>
                <a:chOff x="4078245" y="3861047"/>
                <a:chExt cx="696635" cy="1192133"/>
              </a:xfrm>
            </p:grpSpPr>
            <p:grpSp>
              <p:nvGrpSpPr>
                <p:cNvPr id="310" name="Group 134"/>
                <p:cNvGrpSpPr/>
                <p:nvPr/>
              </p:nvGrpSpPr>
              <p:grpSpPr>
                <a:xfrm rot="612483">
                  <a:off x="4078245" y="3861047"/>
                  <a:ext cx="696635" cy="925735"/>
                  <a:chOff x="4078245" y="3861047"/>
                  <a:chExt cx="696635" cy="925735"/>
                </a:xfrm>
              </p:grpSpPr>
              <p:sp>
                <p:nvSpPr>
                  <p:cNvPr id="314" name="Freeform 313"/>
                  <p:cNvSpPr/>
                  <p:nvPr/>
                </p:nvSpPr>
                <p:spPr>
                  <a:xfrm>
                    <a:off x="4292915" y="4294341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5" name="Freeform 314"/>
                  <p:cNvSpPr/>
                  <p:nvPr/>
                </p:nvSpPr>
                <p:spPr>
                  <a:xfrm rot="18026187">
                    <a:off x="3868101" y="4515320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6" name="Freeform 315"/>
                  <p:cNvSpPr/>
                  <p:nvPr/>
                </p:nvSpPr>
                <p:spPr>
                  <a:xfrm rot="14192320">
                    <a:off x="3867742" y="4071550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11" name="Freeform 310"/>
                <p:cNvSpPr/>
                <p:nvPr/>
              </p:nvSpPr>
              <p:spPr>
                <a:xfrm>
                  <a:off x="4223602" y="4301846"/>
                  <a:ext cx="66674" cy="727710"/>
                </a:xfrm>
                <a:custGeom>
                  <a:avLst/>
                  <a:gdLst>
                    <a:gd name="connsiteX0" fmla="*/ 13335 w 85725"/>
                    <a:gd name="connsiteY0" fmla="*/ 0 h 727710"/>
                    <a:gd name="connsiteX1" fmla="*/ 0 w 85725"/>
                    <a:gd name="connsiteY1" fmla="*/ 727710 h 727710"/>
                    <a:gd name="connsiteX2" fmla="*/ 85725 w 85725"/>
                    <a:gd name="connsiteY2" fmla="*/ 725805 h 727710"/>
                    <a:gd name="connsiteX3" fmla="*/ 13335 w 85725"/>
                    <a:gd name="connsiteY3" fmla="*/ 0 h 727710"/>
                    <a:gd name="connsiteX0" fmla="*/ 13335 w 85725"/>
                    <a:gd name="connsiteY0" fmla="*/ 0 h 727710"/>
                    <a:gd name="connsiteX1" fmla="*/ 0 w 85725"/>
                    <a:gd name="connsiteY1" fmla="*/ 727710 h 727710"/>
                    <a:gd name="connsiteX2" fmla="*/ 85725 w 85725"/>
                    <a:gd name="connsiteY2" fmla="*/ 725805 h 727710"/>
                    <a:gd name="connsiteX3" fmla="*/ 74295 w 85725"/>
                    <a:gd name="connsiteY3" fmla="*/ 0 h 727710"/>
                    <a:gd name="connsiteX4" fmla="*/ 13335 w 85725"/>
                    <a:gd name="connsiteY4" fmla="*/ 0 h 727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5" h="727710">
                      <a:moveTo>
                        <a:pt x="13335" y="0"/>
                      </a:moveTo>
                      <a:lnTo>
                        <a:pt x="0" y="727710"/>
                      </a:lnTo>
                      <a:lnTo>
                        <a:pt x="85725" y="725805"/>
                      </a:lnTo>
                      <a:cubicBezTo>
                        <a:pt x="81280" y="673100"/>
                        <a:pt x="78740" y="52705"/>
                        <a:pt x="74295" y="0"/>
                      </a:cubicBezTo>
                      <a:lnTo>
                        <a:pt x="1333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4213188" y="4244808"/>
                  <a:ext cx="92112" cy="9097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4181480" y="5007461"/>
                  <a:ext cx="144016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05" name="Freeform 304"/>
              <p:cNvSpPr/>
              <p:nvPr/>
            </p:nvSpPr>
            <p:spPr>
              <a:xfrm>
                <a:off x="6460603" y="5302722"/>
                <a:ext cx="695960" cy="792480"/>
              </a:xfrm>
              <a:custGeom>
                <a:avLst/>
                <a:gdLst>
                  <a:gd name="connsiteX0" fmla="*/ 0 w 680720"/>
                  <a:gd name="connsiteY0" fmla="*/ 0 h 794429"/>
                  <a:gd name="connsiteX1" fmla="*/ 680720 w 680720"/>
                  <a:gd name="connsiteY1" fmla="*/ 792480 h 794429"/>
                  <a:gd name="connsiteX0" fmla="*/ 0 w 680720"/>
                  <a:gd name="connsiteY0" fmla="*/ 0 h 796159"/>
                  <a:gd name="connsiteX1" fmla="*/ 238760 w 680720"/>
                  <a:gd name="connsiteY1" fmla="*/ 574040 h 796159"/>
                  <a:gd name="connsiteX2" fmla="*/ 680720 w 680720"/>
                  <a:gd name="connsiteY2" fmla="*/ 792480 h 796159"/>
                  <a:gd name="connsiteX0" fmla="*/ 0 w 680720"/>
                  <a:gd name="connsiteY0" fmla="*/ 0 h 792480"/>
                  <a:gd name="connsiteX1" fmla="*/ 238760 w 680720"/>
                  <a:gd name="connsiteY1" fmla="*/ 574040 h 792480"/>
                  <a:gd name="connsiteX2" fmla="*/ 406400 w 680720"/>
                  <a:gd name="connsiteY2" fmla="*/ 751840 h 792480"/>
                  <a:gd name="connsiteX3" fmla="*/ 680720 w 680720"/>
                  <a:gd name="connsiteY3" fmla="*/ 792480 h 792480"/>
                  <a:gd name="connsiteX0" fmla="*/ 0 w 680720"/>
                  <a:gd name="connsiteY0" fmla="*/ 0 h 792480"/>
                  <a:gd name="connsiteX1" fmla="*/ 101600 w 680720"/>
                  <a:gd name="connsiteY1" fmla="*/ 350520 h 792480"/>
                  <a:gd name="connsiteX2" fmla="*/ 238760 w 680720"/>
                  <a:gd name="connsiteY2" fmla="*/ 574040 h 792480"/>
                  <a:gd name="connsiteX3" fmla="*/ 406400 w 680720"/>
                  <a:gd name="connsiteY3" fmla="*/ 751840 h 792480"/>
                  <a:gd name="connsiteX4" fmla="*/ 680720 w 680720"/>
                  <a:gd name="connsiteY4" fmla="*/ 792480 h 792480"/>
                  <a:gd name="connsiteX0" fmla="*/ 0 w 680720"/>
                  <a:gd name="connsiteY0" fmla="*/ 0 h 792480"/>
                  <a:gd name="connsiteX1" fmla="*/ 101600 w 680720"/>
                  <a:gd name="connsiteY1" fmla="*/ 350520 h 792480"/>
                  <a:gd name="connsiteX2" fmla="*/ 213360 w 680720"/>
                  <a:gd name="connsiteY2" fmla="*/ 594360 h 792480"/>
                  <a:gd name="connsiteX3" fmla="*/ 406400 w 680720"/>
                  <a:gd name="connsiteY3" fmla="*/ 751840 h 792480"/>
                  <a:gd name="connsiteX4" fmla="*/ 680720 w 680720"/>
                  <a:gd name="connsiteY4" fmla="*/ 792480 h 792480"/>
                  <a:gd name="connsiteX0" fmla="*/ 0 w 695960"/>
                  <a:gd name="connsiteY0" fmla="*/ 0 h 792480"/>
                  <a:gd name="connsiteX1" fmla="*/ 116840 w 695960"/>
                  <a:gd name="connsiteY1" fmla="*/ 350520 h 792480"/>
                  <a:gd name="connsiteX2" fmla="*/ 228600 w 695960"/>
                  <a:gd name="connsiteY2" fmla="*/ 594360 h 792480"/>
                  <a:gd name="connsiteX3" fmla="*/ 421640 w 695960"/>
                  <a:gd name="connsiteY3" fmla="*/ 751840 h 792480"/>
                  <a:gd name="connsiteX4" fmla="*/ 695960 w 695960"/>
                  <a:gd name="connsiteY4" fmla="*/ 792480 h 79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960" h="792480">
                    <a:moveTo>
                      <a:pt x="0" y="0"/>
                    </a:moveTo>
                    <a:cubicBezTo>
                      <a:pt x="19473" y="45720"/>
                      <a:pt x="77047" y="254847"/>
                      <a:pt x="116840" y="350520"/>
                    </a:cubicBezTo>
                    <a:cubicBezTo>
                      <a:pt x="156633" y="446193"/>
                      <a:pt x="180340" y="514773"/>
                      <a:pt x="228600" y="594360"/>
                    </a:cubicBezTo>
                    <a:cubicBezTo>
                      <a:pt x="290407" y="711200"/>
                      <a:pt x="347980" y="715433"/>
                      <a:pt x="421640" y="751840"/>
                    </a:cubicBezTo>
                    <a:cubicBezTo>
                      <a:pt x="495300" y="788247"/>
                      <a:pt x="644313" y="777240"/>
                      <a:pt x="695960" y="792480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6" name="Rounded Rectangle 305"/>
              <p:cNvSpPr/>
              <p:nvPr/>
            </p:nvSpPr>
            <p:spPr>
              <a:xfrm>
                <a:off x="6253868" y="5260105"/>
                <a:ext cx="213199" cy="40124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7115139" y="6095202"/>
                <a:ext cx="45719" cy="197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8" name="Freeform 307"/>
              <p:cNvSpPr/>
              <p:nvPr/>
            </p:nvSpPr>
            <p:spPr>
              <a:xfrm flipH="1">
                <a:off x="5557908" y="5307202"/>
                <a:ext cx="695960" cy="792480"/>
              </a:xfrm>
              <a:custGeom>
                <a:avLst/>
                <a:gdLst>
                  <a:gd name="connsiteX0" fmla="*/ 0 w 680720"/>
                  <a:gd name="connsiteY0" fmla="*/ 0 h 794429"/>
                  <a:gd name="connsiteX1" fmla="*/ 680720 w 680720"/>
                  <a:gd name="connsiteY1" fmla="*/ 792480 h 794429"/>
                  <a:gd name="connsiteX0" fmla="*/ 0 w 680720"/>
                  <a:gd name="connsiteY0" fmla="*/ 0 h 796159"/>
                  <a:gd name="connsiteX1" fmla="*/ 238760 w 680720"/>
                  <a:gd name="connsiteY1" fmla="*/ 574040 h 796159"/>
                  <a:gd name="connsiteX2" fmla="*/ 680720 w 680720"/>
                  <a:gd name="connsiteY2" fmla="*/ 792480 h 796159"/>
                  <a:gd name="connsiteX0" fmla="*/ 0 w 680720"/>
                  <a:gd name="connsiteY0" fmla="*/ 0 h 792480"/>
                  <a:gd name="connsiteX1" fmla="*/ 238760 w 680720"/>
                  <a:gd name="connsiteY1" fmla="*/ 574040 h 792480"/>
                  <a:gd name="connsiteX2" fmla="*/ 406400 w 680720"/>
                  <a:gd name="connsiteY2" fmla="*/ 751840 h 792480"/>
                  <a:gd name="connsiteX3" fmla="*/ 680720 w 680720"/>
                  <a:gd name="connsiteY3" fmla="*/ 792480 h 792480"/>
                  <a:gd name="connsiteX0" fmla="*/ 0 w 680720"/>
                  <a:gd name="connsiteY0" fmla="*/ 0 h 792480"/>
                  <a:gd name="connsiteX1" fmla="*/ 101600 w 680720"/>
                  <a:gd name="connsiteY1" fmla="*/ 350520 h 792480"/>
                  <a:gd name="connsiteX2" fmla="*/ 238760 w 680720"/>
                  <a:gd name="connsiteY2" fmla="*/ 574040 h 792480"/>
                  <a:gd name="connsiteX3" fmla="*/ 406400 w 680720"/>
                  <a:gd name="connsiteY3" fmla="*/ 751840 h 792480"/>
                  <a:gd name="connsiteX4" fmla="*/ 680720 w 680720"/>
                  <a:gd name="connsiteY4" fmla="*/ 792480 h 792480"/>
                  <a:gd name="connsiteX0" fmla="*/ 0 w 680720"/>
                  <a:gd name="connsiteY0" fmla="*/ 0 h 792480"/>
                  <a:gd name="connsiteX1" fmla="*/ 101600 w 680720"/>
                  <a:gd name="connsiteY1" fmla="*/ 350520 h 792480"/>
                  <a:gd name="connsiteX2" fmla="*/ 213360 w 680720"/>
                  <a:gd name="connsiteY2" fmla="*/ 594360 h 792480"/>
                  <a:gd name="connsiteX3" fmla="*/ 406400 w 680720"/>
                  <a:gd name="connsiteY3" fmla="*/ 751840 h 792480"/>
                  <a:gd name="connsiteX4" fmla="*/ 680720 w 680720"/>
                  <a:gd name="connsiteY4" fmla="*/ 792480 h 792480"/>
                  <a:gd name="connsiteX0" fmla="*/ 0 w 695960"/>
                  <a:gd name="connsiteY0" fmla="*/ 0 h 792480"/>
                  <a:gd name="connsiteX1" fmla="*/ 116840 w 695960"/>
                  <a:gd name="connsiteY1" fmla="*/ 350520 h 792480"/>
                  <a:gd name="connsiteX2" fmla="*/ 228600 w 695960"/>
                  <a:gd name="connsiteY2" fmla="*/ 594360 h 792480"/>
                  <a:gd name="connsiteX3" fmla="*/ 421640 w 695960"/>
                  <a:gd name="connsiteY3" fmla="*/ 751840 h 792480"/>
                  <a:gd name="connsiteX4" fmla="*/ 695960 w 695960"/>
                  <a:gd name="connsiteY4" fmla="*/ 792480 h 79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960" h="792480">
                    <a:moveTo>
                      <a:pt x="0" y="0"/>
                    </a:moveTo>
                    <a:cubicBezTo>
                      <a:pt x="19473" y="45720"/>
                      <a:pt x="77047" y="254847"/>
                      <a:pt x="116840" y="350520"/>
                    </a:cubicBezTo>
                    <a:cubicBezTo>
                      <a:pt x="156633" y="446193"/>
                      <a:pt x="180340" y="514773"/>
                      <a:pt x="228600" y="594360"/>
                    </a:cubicBezTo>
                    <a:cubicBezTo>
                      <a:pt x="290407" y="711200"/>
                      <a:pt x="347980" y="715433"/>
                      <a:pt x="421640" y="751840"/>
                    </a:cubicBezTo>
                    <a:cubicBezTo>
                      <a:pt x="495300" y="788247"/>
                      <a:pt x="644313" y="777240"/>
                      <a:pt x="695960" y="792480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9" name="Rectangle 308"/>
              <p:cNvSpPr/>
              <p:nvPr/>
            </p:nvSpPr>
            <p:spPr>
              <a:xfrm flipH="1">
                <a:off x="5537093" y="6096622"/>
                <a:ext cx="45719" cy="197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2" name="Rectangle 281"/>
            <p:cNvSpPr/>
            <p:nvPr/>
          </p:nvSpPr>
          <p:spPr>
            <a:xfrm>
              <a:off x="4156769" y="5336678"/>
              <a:ext cx="220116" cy="101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83" name="Group 1041"/>
            <p:cNvGrpSpPr/>
            <p:nvPr/>
          </p:nvGrpSpPr>
          <p:grpSpPr>
            <a:xfrm>
              <a:off x="4072085" y="4092593"/>
              <a:ext cx="715466" cy="2334933"/>
              <a:chOff x="5064760" y="4046395"/>
              <a:chExt cx="715466" cy="2334933"/>
            </a:xfrm>
          </p:grpSpPr>
          <p:grpSp>
            <p:nvGrpSpPr>
              <p:cNvPr id="284" name="Group 78"/>
              <p:cNvGrpSpPr/>
              <p:nvPr/>
            </p:nvGrpSpPr>
            <p:grpSpPr>
              <a:xfrm>
                <a:off x="5083591" y="4046395"/>
                <a:ext cx="696635" cy="1192133"/>
                <a:chOff x="4078245" y="3861047"/>
                <a:chExt cx="696635" cy="1192133"/>
              </a:xfrm>
            </p:grpSpPr>
            <p:grpSp>
              <p:nvGrpSpPr>
                <p:cNvPr id="297" name="Group 79"/>
                <p:cNvGrpSpPr/>
                <p:nvPr/>
              </p:nvGrpSpPr>
              <p:grpSpPr>
                <a:xfrm rot="612483">
                  <a:off x="4078245" y="3861047"/>
                  <a:ext cx="696635" cy="925735"/>
                  <a:chOff x="4078245" y="3861047"/>
                  <a:chExt cx="696635" cy="925735"/>
                </a:xfrm>
              </p:grpSpPr>
              <p:sp>
                <p:nvSpPr>
                  <p:cNvPr id="301" name="Freeform 300"/>
                  <p:cNvSpPr/>
                  <p:nvPr/>
                </p:nvSpPr>
                <p:spPr>
                  <a:xfrm>
                    <a:off x="4292915" y="4294341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2" name="Freeform 301"/>
                  <p:cNvSpPr/>
                  <p:nvPr/>
                </p:nvSpPr>
                <p:spPr>
                  <a:xfrm rot="18026187">
                    <a:off x="3868101" y="4515320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3" name="Freeform 302"/>
                  <p:cNvSpPr/>
                  <p:nvPr/>
                </p:nvSpPr>
                <p:spPr>
                  <a:xfrm rot="14192320">
                    <a:off x="3867742" y="4071550"/>
                    <a:ext cx="481965" cy="60960"/>
                  </a:xfrm>
                  <a:custGeom>
                    <a:avLst/>
                    <a:gdLst>
                      <a:gd name="connsiteX0" fmla="*/ 0 w 468630"/>
                      <a:gd name="connsiteY0" fmla="*/ 22860 h 60960"/>
                      <a:gd name="connsiteX1" fmla="*/ 70485 w 468630"/>
                      <a:gd name="connsiteY1" fmla="*/ 0 h 60960"/>
                      <a:gd name="connsiteX2" fmla="*/ 468630 w 468630"/>
                      <a:gd name="connsiteY2" fmla="*/ 41910 h 60960"/>
                      <a:gd name="connsiteX3" fmla="*/ 251460 w 468630"/>
                      <a:gd name="connsiteY3" fmla="*/ 60960 h 60960"/>
                      <a:gd name="connsiteX4" fmla="*/ 81915 w 468630"/>
                      <a:gd name="connsiteY4" fmla="*/ 59055 h 60960"/>
                      <a:gd name="connsiteX5" fmla="*/ 0 w 468630"/>
                      <a:gd name="connsiteY5" fmla="*/ 22860 h 60960"/>
                      <a:gd name="connsiteX0" fmla="*/ 0 w 481965"/>
                      <a:gd name="connsiteY0" fmla="*/ 34290 h 60960"/>
                      <a:gd name="connsiteX1" fmla="*/ 83820 w 481965"/>
                      <a:gd name="connsiteY1" fmla="*/ 0 h 60960"/>
                      <a:gd name="connsiteX2" fmla="*/ 481965 w 481965"/>
                      <a:gd name="connsiteY2" fmla="*/ 41910 h 60960"/>
                      <a:gd name="connsiteX3" fmla="*/ 264795 w 481965"/>
                      <a:gd name="connsiteY3" fmla="*/ 60960 h 60960"/>
                      <a:gd name="connsiteX4" fmla="*/ 95250 w 481965"/>
                      <a:gd name="connsiteY4" fmla="*/ 59055 h 60960"/>
                      <a:gd name="connsiteX5" fmla="*/ 0 w 481965"/>
                      <a:gd name="connsiteY5" fmla="*/ 3429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965" h="60960">
                        <a:moveTo>
                          <a:pt x="0" y="34290"/>
                        </a:moveTo>
                        <a:lnTo>
                          <a:pt x="83820" y="0"/>
                        </a:lnTo>
                        <a:lnTo>
                          <a:pt x="481965" y="41910"/>
                        </a:lnTo>
                        <a:lnTo>
                          <a:pt x="264795" y="60960"/>
                        </a:lnTo>
                        <a:lnTo>
                          <a:pt x="95250" y="59055"/>
                        </a:lnTo>
                        <a:lnTo>
                          <a:pt x="0" y="3429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905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98" name="Freeform 297"/>
                <p:cNvSpPr/>
                <p:nvPr/>
              </p:nvSpPr>
              <p:spPr>
                <a:xfrm>
                  <a:off x="4223602" y="4301846"/>
                  <a:ext cx="66674" cy="727710"/>
                </a:xfrm>
                <a:custGeom>
                  <a:avLst/>
                  <a:gdLst>
                    <a:gd name="connsiteX0" fmla="*/ 13335 w 85725"/>
                    <a:gd name="connsiteY0" fmla="*/ 0 h 727710"/>
                    <a:gd name="connsiteX1" fmla="*/ 0 w 85725"/>
                    <a:gd name="connsiteY1" fmla="*/ 727710 h 727710"/>
                    <a:gd name="connsiteX2" fmla="*/ 85725 w 85725"/>
                    <a:gd name="connsiteY2" fmla="*/ 725805 h 727710"/>
                    <a:gd name="connsiteX3" fmla="*/ 13335 w 85725"/>
                    <a:gd name="connsiteY3" fmla="*/ 0 h 727710"/>
                    <a:gd name="connsiteX0" fmla="*/ 13335 w 85725"/>
                    <a:gd name="connsiteY0" fmla="*/ 0 h 727710"/>
                    <a:gd name="connsiteX1" fmla="*/ 0 w 85725"/>
                    <a:gd name="connsiteY1" fmla="*/ 727710 h 727710"/>
                    <a:gd name="connsiteX2" fmla="*/ 85725 w 85725"/>
                    <a:gd name="connsiteY2" fmla="*/ 725805 h 727710"/>
                    <a:gd name="connsiteX3" fmla="*/ 74295 w 85725"/>
                    <a:gd name="connsiteY3" fmla="*/ 0 h 727710"/>
                    <a:gd name="connsiteX4" fmla="*/ 13335 w 85725"/>
                    <a:gd name="connsiteY4" fmla="*/ 0 h 727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5" h="727710">
                      <a:moveTo>
                        <a:pt x="13335" y="0"/>
                      </a:moveTo>
                      <a:lnTo>
                        <a:pt x="0" y="727710"/>
                      </a:lnTo>
                      <a:lnTo>
                        <a:pt x="85725" y="725805"/>
                      </a:lnTo>
                      <a:cubicBezTo>
                        <a:pt x="81280" y="673100"/>
                        <a:pt x="78740" y="52705"/>
                        <a:pt x="74295" y="0"/>
                      </a:cubicBezTo>
                      <a:lnTo>
                        <a:pt x="1333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99" name="Oval 298"/>
                <p:cNvSpPr/>
                <p:nvPr/>
              </p:nvSpPr>
              <p:spPr>
                <a:xfrm>
                  <a:off x="4213188" y="4244808"/>
                  <a:ext cx="92112" cy="9097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4181480" y="5007461"/>
                  <a:ext cx="144016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285" name="Straight Connector 284"/>
              <p:cNvCxnSpPr/>
              <p:nvPr/>
            </p:nvCxnSpPr>
            <p:spPr>
              <a:xfrm flipV="1">
                <a:off x="5151120" y="5241498"/>
                <a:ext cx="212968" cy="1062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/>
              <p:cNvCxnSpPr/>
              <p:nvPr/>
            </p:nvCxnSpPr>
            <p:spPr>
              <a:xfrm>
                <a:off x="5166360" y="5252720"/>
                <a:ext cx="228600" cy="2133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H="1">
                <a:off x="5135880" y="5252720"/>
                <a:ext cx="233680" cy="20320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/>
              <p:cNvCxnSpPr/>
              <p:nvPr/>
            </p:nvCxnSpPr>
            <p:spPr>
              <a:xfrm>
                <a:off x="5130800" y="5455920"/>
                <a:ext cx="294640" cy="25400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flipH="1">
                <a:off x="5105400" y="5445224"/>
                <a:ext cx="289560" cy="28501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/>
            </p:nvCxnSpPr>
            <p:spPr>
              <a:xfrm>
                <a:off x="5090160" y="5740400"/>
                <a:ext cx="370840" cy="2895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H="1">
                <a:off x="5069840" y="5715000"/>
                <a:ext cx="340360" cy="33020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5069840" y="6045200"/>
                <a:ext cx="39116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>
                <a:off x="5064760" y="6075384"/>
                <a:ext cx="0" cy="30594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5466080" y="6080760"/>
                <a:ext cx="0" cy="30056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>
                <a:off x="5364088" y="5241498"/>
                <a:ext cx="101992" cy="839262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flipH="1">
                <a:off x="5064760" y="5247640"/>
                <a:ext cx="91440" cy="838200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Positioning – Section 8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Use of GPS</a:t>
            </a:r>
          </a:p>
          <a:p>
            <a:r>
              <a:rPr lang="en-GB" dirty="0" smtClean="0"/>
              <a:t>Reference to existing guidance</a:t>
            </a:r>
          </a:p>
          <a:p>
            <a:r>
              <a:rPr lang="en-GB" dirty="0" smtClean="0"/>
              <a:t>Tidal reduction</a:t>
            </a:r>
          </a:p>
          <a:p>
            <a:r>
              <a:rPr lang="en-GB" dirty="0" smtClean="0"/>
              <a:t>In-water sensor positioning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04856" cy="647700"/>
          </a:xfrm>
        </p:spPr>
        <p:txBody>
          <a:bodyPr/>
          <a:lstStyle/>
          <a:p>
            <a:r>
              <a:rPr lang="en-GB" sz="2000" dirty="0" smtClean="0"/>
              <a:t>Data integration, interpretation and reporting – Section 9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Holistic approach</a:t>
            </a:r>
          </a:p>
          <a:p>
            <a:r>
              <a:rPr lang="en-GB" dirty="0" smtClean="0"/>
              <a:t>Integration essential</a:t>
            </a:r>
          </a:p>
          <a:p>
            <a:r>
              <a:rPr lang="en-GB" dirty="0" smtClean="0"/>
              <a:t>Co-ordination over prolonged periods of investigation</a:t>
            </a:r>
          </a:p>
          <a:p>
            <a:r>
              <a:rPr lang="en-GB" dirty="0" smtClean="0"/>
              <a:t>Limitations</a:t>
            </a:r>
          </a:p>
          <a:p>
            <a:r>
              <a:rPr lang="en-GB" dirty="0" smtClean="0"/>
              <a:t>Report deliverables</a:t>
            </a:r>
          </a:p>
          <a:p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Feedback/comments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7544" y="1196752"/>
          <a:ext cx="82296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50276">
                <a:tc>
                  <a:txBody>
                    <a:bodyPr/>
                    <a:lstStyle/>
                    <a:p>
                      <a:r>
                        <a:rPr lang="en-GB" dirty="0" smtClean="0"/>
                        <a:t>Reviewers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Including</a:t>
                      </a:r>
                      <a:endParaRPr lang="en-GB" dirty="0"/>
                    </a:p>
                  </a:txBody>
                  <a:tcPr/>
                </a:tc>
              </a:tr>
              <a:tr h="4962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dirty="0" smtClean="0"/>
                        <a:t>British Geological Survey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Certification Authorities/Warranty Surveyors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Bureau Veritas, DnV, GL, Global Maritime, Intertek, Lloyds Register</a:t>
                      </a:r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China Renewable Energy Engineering Institute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Consultants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700552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Developers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DONG, EDF, </a:t>
                      </a:r>
                      <a:r>
                        <a:rPr lang="en-GB" sz="1400" dirty="0" err="1" smtClean="0"/>
                        <a:t>E.On</a:t>
                      </a:r>
                      <a:r>
                        <a:rPr lang="en-GB" sz="1400" dirty="0" smtClean="0"/>
                        <a:t>, </a:t>
                      </a:r>
                      <a:r>
                        <a:rPr lang="en-GB" sz="1400" dirty="0" err="1" smtClean="0"/>
                        <a:t>Forewind</a:t>
                      </a:r>
                      <a:r>
                        <a:rPr lang="en-GB" sz="1400" dirty="0" smtClean="0"/>
                        <a:t>, GDF Suez,</a:t>
                      </a:r>
                      <a:r>
                        <a:rPr lang="en-GB" sz="1400" baseline="0" dirty="0" smtClean="0"/>
                        <a:t> Iberdrola, Mainstream, Scottish Power, RES, SSE Renewables, Statoil, Vattenfall</a:t>
                      </a:r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Engineering contractors/consultancies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OSIG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UK, USA, Australia (&gt; 50 members)</a:t>
                      </a:r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Installers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RenewableUK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Survey Contractors</a:t>
                      </a:r>
                    </a:p>
                    <a:p>
                      <a:endParaRPr lang="en-GB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The Crown Estate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  <a:tr h="291897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 and thank you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RenewableUK</a:t>
            </a:r>
            <a:endParaRPr lang="en-GB" dirty="0" smtClean="0"/>
          </a:p>
          <a:p>
            <a:r>
              <a:rPr lang="en-GB" dirty="0" smtClean="0"/>
              <a:t>The Crown Estate</a:t>
            </a:r>
          </a:p>
          <a:p>
            <a:r>
              <a:rPr lang="en-GB" dirty="0" smtClean="0"/>
              <a:t>China Renewable Energy </a:t>
            </a:r>
            <a:r>
              <a:rPr lang="en-GB" smtClean="0"/>
              <a:t>Engineering Institute</a:t>
            </a:r>
            <a:endParaRPr lang="en-GB" dirty="0" smtClean="0"/>
          </a:p>
          <a:p>
            <a:r>
              <a:rPr lang="en-GB" dirty="0" smtClean="0"/>
              <a:t>OSIG</a:t>
            </a:r>
          </a:p>
          <a:p>
            <a:r>
              <a:rPr lang="en-GB" dirty="0" smtClean="0"/>
              <a:t>OSIG sub-committee</a:t>
            </a:r>
          </a:p>
          <a:p>
            <a:r>
              <a:rPr lang="en-GB" dirty="0" smtClean="0"/>
              <a:t>Lloyd’s Register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OSIG Renewables Guidance Notes </a:t>
            </a:r>
            <a:br>
              <a:rPr lang="en-GB" dirty="0" smtClean="0"/>
            </a:br>
            <a:r>
              <a:rPr lang="en-GB" dirty="0" smtClean="0"/>
              <a:t>Sub-committee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7544" y="1340768"/>
          <a:ext cx="7643192" cy="4565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1596"/>
                <a:gridCol w="3821596"/>
              </a:tblGrid>
              <a:tr h="479287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NAME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COMPANY</a:t>
                      </a:r>
                      <a:endParaRPr lang="en-GB" sz="20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Andy Barwise* 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Gardline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Will </a:t>
                      </a:r>
                      <a:r>
                        <a:rPr lang="en-GB" sz="1400" dirty="0" err="1" smtClean="0"/>
                        <a:t>Cleverley</a:t>
                      </a:r>
                      <a:r>
                        <a:rPr lang="en-GB" sz="1400" dirty="0" smtClean="0"/>
                        <a:t>* 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OWC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Mick Cook* 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Independent Consultant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Ray Hobbs* 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Independent Consultant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Tony Hodgson* 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Fugro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Leo James 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RPS Energy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Chris Jenner 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Mainstream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Neil Morgan* 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Lloyds</a:t>
                      </a:r>
                      <a:r>
                        <a:rPr lang="en-GB" sz="1400" baseline="0" dirty="0" smtClean="0"/>
                        <a:t> Register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Alastair Muir Wood *1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DONG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Richard Orren* 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Senergy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Julian Osborne* 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Vattenfall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Rupert Rowland* 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Subsea 7</a:t>
                      </a:r>
                      <a:endParaRPr lang="en-GB" sz="1400" dirty="0"/>
                    </a:p>
                  </a:txBody>
                  <a:tcPr/>
                </a:tc>
              </a:tr>
              <a:tr h="314294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Charles Wark 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RWE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6093296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* = OSIG committee member, 1 = Geotech Eng, 2= Geophysicist, 3 = Environmental Scientist </a:t>
            </a:r>
            <a:endParaRPr lang="en-GB" sz="1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Guidance Notes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Free download from SUT web-site from Tuesday 15</a:t>
            </a:r>
            <a:r>
              <a:rPr lang="en-GB" baseline="30000" dirty="0" smtClean="0"/>
              <a:t>th</a:t>
            </a:r>
            <a:r>
              <a:rPr lang="en-GB" dirty="0" smtClean="0"/>
              <a:t> July 2014:</a:t>
            </a:r>
          </a:p>
          <a:p>
            <a:endParaRPr lang="en-GB" dirty="0" smtClean="0"/>
          </a:p>
          <a:p>
            <a:pPr lvl="1" algn="ctr">
              <a:buNone/>
            </a:pPr>
            <a:r>
              <a:rPr lang="en-GB" dirty="0" smtClean="0">
                <a:hlinkClick r:id="rId3"/>
              </a:rPr>
              <a:t>www.sut.org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Hardcopies available £15 per copy from SUT.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more information contact: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268413"/>
            <a:ext cx="8229600" cy="1728539"/>
          </a:xfrm>
        </p:spPr>
        <p:txBody>
          <a:bodyPr/>
          <a:lstStyle/>
          <a:p>
            <a:pPr algn="ctr">
              <a:buNone/>
            </a:pPr>
            <a:r>
              <a:rPr lang="en-GB" dirty="0" smtClean="0">
                <a:hlinkClick r:id="rId2"/>
              </a:rPr>
              <a:t>www.sut.org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Or</a:t>
            </a:r>
          </a:p>
          <a:p>
            <a:pPr algn="ctr">
              <a:buNone/>
            </a:pPr>
            <a:r>
              <a:rPr lang="en-GB" dirty="0" smtClean="0"/>
              <a:t>OSIG sub-committee Chairman</a:t>
            </a:r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/>
          </a:p>
        </p:txBody>
      </p:sp>
      <p:pic>
        <p:nvPicPr>
          <p:cNvPr id="4" name="Picture 3" descr="MCL_SIGNA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012457"/>
            <a:ext cx="7545136" cy="2936823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do we need Guidance Notes?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Offshore renewables present new challenges</a:t>
            </a:r>
          </a:p>
          <a:p>
            <a:r>
              <a:rPr lang="en-GB" dirty="0" smtClean="0"/>
              <a:t>Offshore SI is a specialist area requiring specialist input</a:t>
            </a:r>
          </a:p>
          <a:p>
            <a:r>
              <a:rPr lang="en-GB" dirty="0" smtClean="0"/>
              <a:t>Why are these issues important?</a:t>
            </a:r>
          </a:p>
          <a:p>
            <a:pPr lvl="1"/>
            <a:r>
              <a:rPr lang="en-GB" dirty="0" smtClean="0"/>
              <a:t>Foundations: ~25-40% of CAPEX</a:t>
            </a:r>
          </a:p>
          <a:p>
            <a:pPr lvl="1"/>
            <a:r>
              <a:rPr lang="en-GB" dirty="0" smtClean="0"/>
              <a:t>Cables: ~80% of insurance claims in offshore wind </a:t>
            </a:r>
          </a:p>
          <a:p>
            <a:r>
              <a:rPr lang="en-GB" b="1" dirty="0" smtClean="0"/>
              <a:t>Mitigate safety, environmental &amp; commercial risk</a:t>
            </a:r>
          </a:p>
          <a:p>
            <a:pPr lvl="0"/>
            <a:endParaRPr lang="en-GB" dirty="0" smtClean="0"/>
          </a:p>
          <a:p>
            <a:endParaRPr lang="en-GB" dirty="0" smtClean="0"/>
          </a:p>
          <a:p>
            <a:pPr lvl="0"/>
            <a:endParaRPr lang="en-GB" dirty="0" smtClean="0"/>
          </a:p>
          <a:p>
            <a:pPr lvl="0"/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28600" y="182563"/>
            <a:ext cx="8610600" cy="587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 dirty="0">
                <a:solidFill>
                  <a:srgbClr val="1D97C3"/>
                </a:solidFill>
              </a:rPr>
              <a:t>Examples</a:t>
            </a:r>
            <a:r>
              <a:rPr lang="en-GB" sz="3200" b="1" dirty="0">
                <a:solidFill>
                  <a:srgbClr val="1D97C3"/>
                </a:solidFill>
              </a:rPr>
              <a:t> </a:t>
            </a:r>
            <a:r>
              <a:rPr lang="en-GB" sz="2800" b="1" dirty="0">
                <a:solidFill>
                  <a:srgbClr val="1D97C3"/>
                </a:solidFill>
              </a:rPr>
              <a:t>o</a:t>
            </a:r>
            <a:r>
              <a:rPr lang="en-GB" sz="2800" b="1" dirty="0" smtClean="0">
                <a:solidFill>
                  <a:srgbClr val="1D97C3"/>
                </a:solidFill>
              </a:rPr>
              <a:t>f offshore renewable sites</a:t>
            </a:r>
            <a:endParaRPr lang="en-GB" sz="2800" b="1" dirty="0">
              <a:solidFill>
                <a:srgbClr val="1D97C3"/>
              </a:solidFill>
            </a:endParaRPr>
          </a:p>
        </p:txBody>
      </p:sp>
      <p:pic>
        <p:nvPicPr>
          <p:cNvPr id="14339" name="Picture 22" descr="offshwind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11863" y="1125538"/>
            <a:ext cx="2446337" cy="2446337"/>
          </a:xfrm>
          <a:noFill/>
        </p:spPr>
      </p:pic>
      <p:sp>
        <p:nvSpPr>
          <p:cNvPr id="14340" name="Text Placeholder 8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2880618" cy="3433763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GB" sz="2000" dirty="0" smtClean="0"/>
              <a:t>Wind turbine generator sites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dirty="0" smtClean="0"/>
              <a:t> Hydrokinetic device sites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dirty="0" smtClean="0"/>
              <a:t>Substation platform sites</a:t>
            </a:r>
          </a:p>
          <a:p>
            <a:pPr eaLnBrk="1" hangingPunct="1">
              <a:buFont typeface="Arial" charset="0"/>
              <a:buChar char="•"/>
            </a:pPr>
            <a:r>
              <a:rPr lang="en-GB" sz="2000" dirty="0" smtClean="0"/>
              <a:t>Cable routes</a:t>
            </a:r>
          </a:p>
        </p:txBody>
      </p:sp>
      <p:pic>
        <p:nvPicPr>
          <p:cNvPr id="14341" name="Picture 2" descr="http://www.technologyreview.com/sites/default/files/styles/view_body_embed/public/images/PrinciplePowerWindFloatSeascape_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1500" y="4797425"/>
            <a:ext cx="26844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 descr="http://www.londonarray.com/wp-content/uploads/FOUNDATION-INSTALL-PLAN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2463" y="1123950"/>
            <a:ext cx="2674937" cy="35290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3" name="Picture 6" descr="The MPV Willem De Vlamingh will be working installing cable connecting the Northwind offshore wind farm next summ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888" y="3933825"/>
            <a:ext cx="28765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MCT tidal turbin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4292600"/>
            <a:ext cx="2741613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Oil &amp; Gas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Renewables</a:t>
            </a:r>
            <a:r>
              <a:rPr lang="en-GB" dirty="0" smtClean="0"/>
              <a:t>- a question of scale (?)</a:t>
            </a:r>
          </a:p>
        </p:txBody>
      </p:sp>
      <p:pic>
        <p:nvPicPr>
          <p:cNvPr id="15363" name="Picture 2" descr="G:\Staff and Consultants Directories\Dean\Wind Farm stats\Wind Farm Stats DS20120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125538"/>
            <a:ext cx="723106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energy…difficult sites</a:t>
            </a:r>
            <a:endParaRPr lang="en-GB" dirty="0"/>
          </a:p>
        </p:txBody>
      </p:sp>
      <p:pic>
        <p:nvPicPr>
          <p:cNvPr id="19462" name="Picture 6" descr="http://www.navigantresearch.com/wordpress/wp-content/uploads/2012/02/Hydrokinetic-and-Ocean-Energ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052736"/>
            <a:ext cx="3486716" cy="2168277"/>
          </a:xfrm>
          <a:prstGeom prst="rect">
            <a:avLst/>
          </a:prstGeom>
          <a:noFill/>
        </p:spPr>
      </p:pic>
      <p:pic>
        <p:nvPicPr>
          <p:cNvPr id="19464" name="Picture 8" descr="Figure 1a Mean spring peak current (ms-1) in tidal stream energy resource areas in Scottish wate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480" y="3356992"/>
            <a:ext cx="3995936" cy="2829758"/>
          </a:xfrm>
          <a:prstGeom prst="rect">
            <a:avLst/>
          </a:prstGeom>
          <a:noFill/>
        </p:spPr>
      </p:pic>
      <p:pic>
        <p:nvPicPr>
          <p:cNvPr id="7" name="Picture 6" descr="Wind resource offshore u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414" y="2348880"/>
            <a:ext cx="2395410" cy="387988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Guidance Notes: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provide non-specialists with information on issues to be considered and practices to be adopted</a:t>
            </a:r>
          </a:p>
          <a:p>
            <a:r>
              <a:rPr lang="en-GB" dirty="0" smtClean="0"/>
              <a:t>To provide a framework for specialists</a:t>
            </a:r>
          </a:p>
          <a:p>
            <a:r>
              <a:rPr lang="en-GB" dirty="0" smtClean="0"/>
              <a:t>To aid survey planning &amp; execution</a:t>
            </a:r>
          </a:p>
          <a:p>
            <a:r>
              <a:rPr lang="en-GB" dirty="0" smtClean="0"/>
              <a:t>To mitigate safety, environmental and commercial risks inherent in any offshore project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Guidance Notes: Guiding Principles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To aid cost-effective, fit-for-purpose offshore site investigation (geotechnics and geophysics)</a:t>
            </a:r>
          </a:p>
          <a:p>
            <a:r>
              <a:rPr lang="en-GB" dirty="0" smtClean="0"/>
              <a:t>Sufficiently generic to cover most offshore renewables developments</a:t>
            </a:r>
          </a:p>
          <a:p>
            <a:r>
              <a:rPr lang="en-GB" dirty="0" smtClean="0"/>
              <a:t>International</a:t>
            </a:r>
          </a:p>
          <a:p>
            <a:r>
              <a:rPr lang="en-GB" dirty="0" smtClean="0"/>
              <a:t>Reference to existing guidelines</a:t>
            </a:r>
          </a:p>
          <a:p>
            <a:r>
              <a:rPr lang="en-GB" dirty="0" smtClean="0"/>
              <a:t>Solely marine/offshore</a:t>
            </a:r>
          </a:p>
          <a:p>
            <a:r>
              <a:rPr lang="en-GB" dirty="0" smtClean="0"/>
              <a:t>Include in-field and export power cables</a:t>
            </a:r>
          </a:p>
          <a:p>
            <a:r>
              <a:rPr lang="en-GB" dirty="0" smtClean="0"/>
              <a:t>Learn from previous guidelines</a:t>
            </a:r>
          </a:p>
          <a:p>
            <a:r>
              <a:rPr lang="en-GB" dirty="0" smtClean="0"/>
              <a:t>Best practice</a:t>
            </a:r>
            <a:endParaRPr lang="en-GB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ugroPresENNov2009">
  <a:themeElements>
    <a:clrScheme name="FugroPresENNov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ugroPresENNov2009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ugroPresENNov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groPresENNov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groPresENNov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groPresENNov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groPresENNov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groPresENNov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groPresENNov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groPresENNov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groPresENNov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groPresENNov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groPresENNov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groPresENNov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Execution- Geophysical SI OSIG 12-12-2013 RO v1</Template>
  <TotalTime>1674</TotalTime>
  <Words>969</Words>
  <Application>Microsoft Office PowerPoint</Application>
  <PresentationFormat>On-screen Show (4:3)</PresentationFormat>
  <Paragraphs>237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</vt:lpstr>
      <vt:lpstr>Times New Roman</vt:lpstr>
      <vt:lpstr>Wingdings</vt:lpstr>
      <vt:lpstr>FugroPresENNov2009</vt:lpstr>
      <vt:lpstr>  GUIDANCE NOTES for the planning and execution of geophysical &amp; geotechnical ground investigations FOR OFFSHORE RENEWABLE ENERGY developments  Launch at lloyd’s register, london Monday 14th july 2014 </vt:lpstr>
      <vt:lpstr>Guidance Notes - Chronology</vt:lpstr>
      <vt:lpstr>OSIG Renewables Guidance Notes  Sub-committee </vt:lpstr>
      <vt:lpstr>Why do we need Guidance Notes?</vt:lpstr>
      <vt:lpstr>PowerPoint Presentation</vt:lpstr>
      <vt:lpstr>Oil &amp; Gas vs Renewables- a question of scale (?)</vt:lpstr>
      <vt:lpstr>High energy…difficult sites</vt:lpstr>
      <vt:lpstr>Guidance Notes: Objectives</vt:lpstr>
      <vt:lpstr>Guidance Notes: Guiding Principles</vt:lpstr>
      <vt:lpstr>PowerPoint Presentation</vt:lpstr>
      <vt:lpstr>Contents</vt:lpstr>
      <vt:lpstr>2 Part structure – Planning &amp; Execution</vt:lpstr>
      <vt:lpstr>Managing geological and geotechnical risk – Section 2</vt:lpstr>
      <vt:lpstr>Hazards and their impact – Appendix 2</vt:lpstr>
      <vt:lpstr>The ground model – Section 3</vt:lpstr>
      <vt:lpstr>A typical process of understanding ground conditions – Figure 1</vt:lpstr>
      <vt:lpstr>Example ground investigation process flowchart for an offshore wind development – Figure 2</vt:lpstr>
      <vt:lpstr>Example timeline for an offshore wind farm project. Site investigation phase – Figure 3</vt:lpstr>
      <vt:lpstr>Planning an offshore ground investigation – Section 4</vt:lpstr>
      <vt:lpstr>Geophysical vs Geotechnical</vt:lpstr>
      <vt:lpstr>Part 2 – Execution, General – Section 5</vt:lpstr>
      <vt:lpstr>Geophysical investigation – Section 6</vt:lpstr>
      <vt:lpstr>Schematic layout of geophysical equipment – Figure 4</vt:lpstr>
      <vt:lpstr>Geotechnical investigation – Section 7</vt:lpstr>
      <vt:lpstr>Structure and foundation types – Figure 5</vt:lpstr>
      <vt:lpstr>Positioning – Section 8 </vt:lpstr>
      <vt:lpstr>Data integration, interpretation and reporting – Section 9</vt:lpstr>
      <vt:lpstr>Feedback/comments</vt:lpstr>
      <vt:lpstr>Acknowledgements and thank you</vt:lpstr>
      <vt:lpstr>Guidance Notes</vt:lpstr>
      <vt:lpstr>For more information contact: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Mick</dc:creator>
  <cp:lastModifiedBy>Emily Boddy</cp:lastModifiedBy>
  <cp:revision>167</cp:revision>
  <dcterms:created xsi:type="dcterms:W3CDTF">2012-03-02T14:00:48Z</dcterms:created>
  <dcterms:modified xsi:type="dcterms:W3CDTF">2014-07-16T10:44:36Z</dcterms:modified>
</cp:coreProperties>
</file>